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8" r:id="rId2"/>
    <p:sldId id="277" r:id="rId3"/>
    <p:sldId id="279" r:id="rId4"/>
    <p:sldId id="278" r:id="rId5"/>
    <p:sldId id="275" r:id="rId6"/>
    <p:sldId id="285" r:id="rId7"/>
    <p:sldId id="286" r:id="rId8"/>
    <p:sldId id="280" r:id="rId9"/>
    <p:sldId id="281" r:id="rId10"/>
    <p:sldId id="282" r:id="rId11"/>
    <p:sldId id="283" r:id="rId12"/>
    <p:sldId id="270" r:id="rId13"/>
    <p:sldId id="284" r:id="rId14"/>
    <p:sldId id="276" r:id="rId15"/>
  </p:sldIdLst>
  <p:sldSz cx="12192000" cy="6858000"/>
  <p:notesSz cx="6858000" cy="9144000"/>
  <p:embeddedFontLst>
    <p:embeddedFont>
      <p:font typeface="等线" panose="02010600030101010101" pitchFamily="2" charset="-122"/>
      <p:regular r:id="rId17"/>
      <p:bold r:id="rId18"/>
    </p:embeddedFont>
    <p:embeddedFont>
      <p:font typeface="等线 Light" panose="02010600030101010101" pitchFamily="2" charset="-122"/>
      <p:regular r:id="rId19"/>
    </p:embeddedFont>
    <p:embeddedFont>
      <p:font typeface="Arial Unicode MS" panose="020B0604020202020204" pitchFamily="34" charset="-128"/>
      <p:regular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A2A0"/>
    <a:srgbClr val="6C92C0"/>
    <a:srgbClr val="A4D6D5"/>
    <a:srgbClr val="B0C4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10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424" y="19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9EA2A-4C48-4C61-B30A-DAB1A3E93B21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31000-9408-426B-B873-D4C066E48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439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89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84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25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4696432" y="1097600"/>
            <a:ext cx="7495569" cy="5760400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" y="0"/>
            <a:ext cx="11829889" cy="6022170"/>
          </a:xfrm>
          <a:custGeom>
            <a:avLst/>
            <a:gdLst>
              <a:gd name="connsiteX0" fmla="*/ 0 w 11829889"/>
              <a:gd name="connsiteY0" fmla="*/ 0 h 6022170"/>
              <a:gd name="connsiteX1" fmla="*/ 11829889 w 11829889"/>
              <a:gd name="connsiteY1" fmla="*/ 0 h 6022170"/>
              <a:gd name="connsiteX2" fmla="*/ 11638999 w 11829889"/>
              <a:gd name="connsiteY2" fmla="*/ 372708 h 6022170"/>
              <a:gd name="connsiteX3" fmla="*/ 2146897 w 11829889"/>
              <a:gd name="connsiteY3" fmla="*/ 6022170 h 6022170"/>
              <a:gd name="connsiteX4" fmla="*/ 502925 w 11829889"/>
              <a:gd name="connsiteY4" fmla="*/ 5897788 h 6022170"/>
              <a:gd name="connsiteX5" fmla="*/ 0 w 11829889"/>
              <a:gd name="connsiteY5" fmla="*/ 5807975 h 602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9889" h="6022170">
                <a:moveTo>
                  <a:pt x="0" y="0"/>
                </a:moveTo>
                <a:lnTo>
                  <a:pt x="11829889" y="0"/>
                </a:lnTo>
                <a:lnTo>
                  <a:pt x="11638999" y="372708"/>
                </a:lnTo>
                <a:cubicBezTo>
                  <a:pt x="9810981" y="3737782"/>
                  <a:pt x="6245713" y="6022170"/>
                  <a:pt x="2146897" y="6022170"/>
                </a:cubicBezTo>
                <a:cubicBezTo>
                  <a:pt x="1587968" y="6022170"/>
                  <a:pt x="1038959" y="5979692"/>
                  <a:pt x="502925" y="5897788"/>
                </a:cubicBezTo>
                <a:lnTo>
                  <a:pt x="0" y="5807975"/>
                </a:ln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37021" y="3069322"/>
            <a:ext cx="6416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Gotham Rounded Medium" panose="02000000000000000000" pitchFamily="50" charset="0"/>
              </a:rPr>
              <a:t>Searching and Sharing Platform</a:t>
            </a:r>
            <a:endParaRPr lang="zh-CN" altLang="en-US" sz="3600" b="1" dirty="0">
              <a:solidFill>
                <a:schemeClr val="bg1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1549" y="4348475"/>
            <a:ext cx="42248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48A2A0"/>
                </a:solidFill>
              </a:rPr>
              <a:t>Xinyun Chen  chen.xinyu@husky.neu.edu</a:t>
            </a:r>
          </a:p>
          <a:p>
            <a:pPr algn="ctr"/>
            <a:r>
              <a:rPr lang="en-US" altLang="zh-CN" dirty="0" err="1">
                <a:solidFill>
                  <a:srgbClr val="48A2A0"/>
                </a:solidFill>
              </a:rPr>
              <a:t>Xingyao</a:t>
            </a:r>
            <a:r>
              <a:rPr lang="en-US" altLang="zh-CN" dirty="0">
                <a:solidFill>
                  <a:srgbClr val="48A2A0"/>
                </a:solidFill>
              </a:rPr>
              <a:t> Wu   </a:t>
            </a:r>
            <a:r>
              <a:rPr lang="zh-CN" altLang="en-US" dirty="0">
                <a:solidFill>
                  <a:srgbClr val="48A2A0"/>
                </a:solidFill>
              </a:rPr>
              <a:t>         </a:t>
            </a:r>
            <a:r>
              <a:rPr lang="en-US" altLang="zh-CN" dirty="0">
                <a:solidFill>
                  <a:srgbClr val="48A2A0"/>
                </a:solidFill>
              </a:rPr>
              <a:t>wu.x@husky.neu.edu</a:t>
            </a:r>
          </a:p>
        </p:txBody>
      </p:sp>
      <p:sp>
        <p:nvSpPr>
          <p:cNvPr id="10" name="矩形 9"/>
          <p:cNvSpPr/>
          <p:nvPr/>
        </p:nvSpPr>
        <p:spPr>
          <a:xfrm>
            <a:off x="737021" y="2330659"/>
            <a:ext cx="64492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Gotham Rounded Medium" panose="02000000000000000000" pitchFamily="50" charset="0"/>
              </a:rPr>
              <a:t>Discount Information </a:t>
            </a:r>
            <a:endParaRPr lang="zh-CN" altLang="en-US" sz="5400" dirty="0"/>
          </a:p>
        </p:txBody>
      </p:sp>
      <p:sp>
        <p:nvSpPr>
          <p:cNvPr id="14" name="矩形 13"/>
          <p:cNvSpPr/>
          <p:nvPr/>
        </p:nvSpPr>
        <p:spPr>
          <a:xfrm>
            <a:off x="1797830" y="434847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F081FD54-DC9C-E24E-97B7-3C5F38DD3D9D}"/>
              </a:ext>
            </a:extLst>
          </p:cNvPr>
          <p:cNvSpPr txBox="1"/>
          <p:nvPr/>
        </p:nvSpPr>
        <p:spPr>
          <a:xfrm>
            <a:off x="871549" y="5165963"/>
            <a:ext cx="56099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" dirty="0" err="1">
                <a:solidFill>
                  <a:srgbClr val="48A2A0"/>
                </a:solidFill>
              </a:rPr>
              <a:t>Github</a:t>
            </a:r>
            <a:r>
              <a:rPr lang="en" dirty="0">
                <a:solidFill>
                  <a:srgbClr val="48A2A0"/>
                </a:solidFill>
              </a:rPr>
              <a:t> : https://</a:t>
            </a:r>
            <a:r>
              <a:rPr lang="en" dirty="0" err="1">
                <a:solidFill>
                  <a:srgbClr val="48A2A0"/>
                </a:solidFill>
              </a:rPr>
              <a:t>github.com</a:t>
            </a:r>
            <a:r>
              <a:rPr lang="en" dirty="0">
                <a:solidFill>
                  <a:srgbClr val="48A2A0"/>
                </a:solidFill>
              </a:rPr>
              <a:t>/gurge3/</a:t>
            </a:r>
            <a:r>
              <a:rPr lang="en" dirty="0" err="1">
                <a:solidFill>
                  <a:srgbClr val="48A2A0"/>
                </a:solidFill>
              </a:rPr>
              <a:t>scala_final_project</a:t>
            </a:r>
            <a:endParaRPr lang="en-US" altLang="zh-CN" dirty="0">
              <a:solidFill>
                <a:srgbClr val="48A2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476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26820" y="834655"/>
            <a:ext cx="6110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48A2A0"/>
                </a:solidFill>
              </a:rPr>
              <a:t>Get Trend Graph and Follow of Discounted Product</a:t>
            </a:r>
            <a:endParaRPr lang="zh-CN" altLang="en-US" sz="2000" b="1" dirty="0">
              <a:solidFill>
                <a:srgbClr val="48A2A0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344023" y="448348"/>
            <a:ext cx="16017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Story 3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22A7FC-CFF1-0B41-8ECD-C8533AED44AA}"/>
              </a:ext>
            </a:extLst>
          </p:cNvPr>
          <p:cNvGrpSpPr/>
          <p:nvPr/>
        </p:nvGrpSpPr>
        <p:grpSpPr>
          <a:xfrm>
            <a:off x="391839" y="1504653"/>
            <a:ext cx="3332964" cy="400110"/>
            <a:chOff x="1007532" y="2286001"/>
            <a:chExt cx="2827866" cy="406400"/>
          </a:xfrm>
        </p:grpSpPr>
        <p:sp>
          <p:nvSpPr>
            <p:cNvPr id="3" name="圆角矩形 2"/>
            <p:cNvSpPr/>
            <p:nvPr/>
          </p:nvSpPr>
          <p:spPr>
            <a:xfrm>
              <a:off x="1007532" y="2286001"/>
              <a:ext cx="2827866" cy="406400"/>
            </a:xfrm>
            <a:prstGeom prst="roundRect">
              <a:avLst>
                <a:gd name="adj" fmla="val 50000"/>
              </a:avLst>
            </a:prstGeom>
            <a:solidFill>
              <a:srgbClr val="48A2A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26">
              <a:extLst>
                <a:ext uri="{FF2B5EF4-FFF2-40B4-BE49-F238E27FC236}">
                  <a16:creationId xmlns:a16="http://schemas.microsoft.com/office/drawing/2014/main" id="{9A77DF6D-BA08-2441-96E5-2072DE35CC77}"/>
                </a:ext>
              </a:extLst>
            </p:cNvPr>
            <p:cNvSpPr txBox="1"/>
            <p:nvPr/>
          </p:nvSpPr>
          <p:spPr>
            <a:xfrm>
              <a:off x="1007532" y="2286001"/>
              <a:ext cx="2827866" cy="34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cs typeface="Al Bayan" pitchFamily="2" charset="-78"/>
                </a:rPr>
                <a:t>View the Trend Graph of Price</a:t>
              </a:r>
              <a:endParaRPr lang="zh-CN" altLang="en-US" sz="1600" b="1" dirty="0">
                <a:solidFill>
                  <a:schemeClr val="bg1"/>
                </a:solidFill>
                <a:cs typeface="Al Bayan" pitchFamily="2" charset="-78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E6A5A9B-F082-AA4A-ABF2-586AA2842FEB}"/>
              </a:ext>
            </a:extLst>
          </p:cNvPr>
          <p:cNvGrpSpPr/>
          <p:nvPr/>
        </p:nvGrpSpPr>
        <p:grpSpPr>
          <a:xfrm>
            <a:off x="5671474" y="1499142"/>
            <a:ext cx="3672026" cy="438806"/>
            <a:chOff x="5970003" y="1694876"/>
            <a:chExt cx="2714022" cy="689804"/>
          </a:xfrm>
        </p:grpSpPr>
        <p:sp>
          <p:nvSpPr>
            <p:cNvPr id="15" name="圆角矩形 14"/>
            <p:cNvSpPr/>
            <p:nvPr/>
          </p:nvSpPr>
          <p:spPr>
            <a:xfrm>
              <a:off x="5970003" y="1694876"/>
              <a:ext cx="2714022" cy="689804"/>
            </a:xfrm>
            <a:prstGeom prst="roundRect">
              <a:avLst>
                <a:gd name="adj" fmla="val 50000"/>
              </a:avLst>
            </a:prstGeom>
            <a:solidFill>
              <a:srgbClr val="6C92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26">
              <a:extLst>
                <a:ext uri="{FF2B5EF4-FFF2-40B4-BE49-F238E27FC236}">
                  <a16:creationId xmlns:a16="http://schemas.microsoft.com/office/drawing/2014/main" id="{5B51062A-D787-9A43-A9DC-904E2C9452AE}"/>
                </a:ext>
              </a:extLst>
            </p:cNvPr>
            <p:cNvSpPr txBox="1"/>
            <p:nvPr/>
          </p:nvSpPr>
          <p:spPr>
            <a:xfrm>
              <a:off x="6014930" y="1747390"/>
              <a:ext cx="2669094" cy="532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cs typeface="Al Bayan" pitchFamily="2" charset="-78"/>
                </a:rPr>
                <a:t>Add to Wish List</a:t>
              </a:r>
              <a:r>
                <a:rPr lang="zh-CN" altLang="en-US" sz="1600" b="1" dirty="0">
                  <a:solidFill>
                    <a:schemeClr val="bg1"/>
                  </a:solidFill>
                  <a:cs typeface="Al Bayan" pitchFamily="2" charset="-78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cs typeface="Al Bayan" pitchFamily="2" charset="-78"/>
                </a:rPr>
                <a:t>and send the email </a:t>
              </a:r>
              <a:endParaRPr lang="zh-CN" altLang="en-US" sz="1600" b="1" dirty="0">
                <a:solidFill>
                  <a:schemeClr val="bg1"/>
                </a:solidFill>
                <a:cs typeface="Al Bayan" pitchFamily="2" charset="-78"/>
              </a:endParaRPr>
            </a:p>
          </p:txBody>
        </p:sp>
      </p:grpSp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32F43E6-FA34-B949-9B54-DBF1797E1F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" t="4349" r="2872" b="5066"/>
          <a:stretch/>
        </p:blipFill>
        <p:spPr>
          <a:xfrm>
            <a:off x="287015" y="2174651"/>
            <a:ext cx="3900714" cy="2684969"/>
          </a:xfrm>
          <a:prstGeom prst="rect">
            <a:avLst/>
          </a:prstGeom>
        </p:spPr>
      </p:pic>
      <p:pic>
        <p:nvPicPr>
          <p:cNvPr id="13" name="Picture 1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8E2B03F-D1A7-B54D-98F1-FA886B38C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597" y="4078685"/>
            <a:ext cx="5453351" cy="2779315"/>
          </a:xfrm>
          <a:prstGeom prst="rect">
            <a:avLst/>
          </a:prstGeom>
        </p:spPr>
      </p:pic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B767402-541B-AE4A-AC27-4AEB5C90C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85" y="2059385"/>
            <a:ext cx="73660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04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26820" y="810572"/>
            <a:ext cx="807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48A2A0"/>
                </a:solidFill>
              </a:rPr>
              <a:t>Get Statistics Information on Most Published and Popular Platforms</a:t>
            </a:r>
            <a:endParaRPr lang="zh-CN" altLang="en-US" sz="2000" b="1" dirty="0">
              <a:solidFill>
                <a:srgbClr val="48A2A0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344023" y="448348"/>
            <a:ext cx="16017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Story 4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22A7FC-CFF1-0B41-8ECD-C8533AED44AA}"/>
              </a:ext>
            </a:extLst>
          </p:cNvPr>
          <p:cNvGrpSpPr/>
          <p:nvPr/>
        </p:nvGrpSpPr>
        <p:grpSpPr>
          <a:xfrm>
            <a:off x="1450888" y="1527777"/>
            <a:ext cx="3684861" cy="400110"/>
            <a:chOff x="1007532" y="2286001"/>
            <a:chExt cx="2827866" cy="406400"/>
          </a:xfrm>
        </p:grpSpPr>
        <p:sp>
          <p:nvSpPr>
            <p:cNvPr id="3" name="圆角矩形 2"/>
            <p:cNvSpPr/>
            <p:nvPr/>
          </p:nvSpPr>
          <p:spPr>
            <a:xfrm>
              <a:off x="1007532" y="2286001"/>
              <a:ext cx="2827866" cy="406400"/>
            </a:xfrm>
            <a:prstGeom prst="roundRect">
              <a:avLst>
                <a:gd name="adj" fmla="val 50000"/>
              </a:avLst>
            </a:prstGeom>
            <a:solidFill>
              <a:srgbClr val="48A2A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26">
              <a:extLst>
                <a:ext uri="{FF2B5EF4-FFF2-40B4-BE49-F238E27FC236}">
                  <a16:creationId xmlns:a16="http://schemas.microsoft.com/office/drawing/2014/main" id="{9A77DF6D-BA08-2441-96E5-2072DE35CC77}"/>
                </a:ext>
              </a:extLst>
            </p:cNvPr>
            <p:cNvSpPr txBox="1"/>
            <p:nvPr/>
          </p:nvSpPr>
          <p:spPr>
            <a:xfrm>
              <a:off x="1007532" y="2286001"/>
              <a:ext cx="2827866" cy="34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cs typeface="Al Bayan" pitchFamily="2" charset="-78"/>
                </a:rPr>
                <a:t>Top 10 Most Published Platforms</a:t>
              </a:r>
              <a:endParaRPr lang="zh-CN" altLang="en-US" sz="1600" b="1" dirty="0">
                <a:solidFill>
                  <a:schemeClr val="bg1"/>
                </a:solidFill>
                <a:cs typeface="Al Bayan" pitchFamily="2" charset="-78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E6A5A9B-F082-AA4A-ABF2-586AA2842FEB}"/>
              </a:ext>
            </a:extLst>
          </p:cNvPr>
          <p:cNvGrpSpPr/>
          <p:nvPr/>
        </p:nvGrpSpPr>
        <p:grpSpPr>
          <a:xfrm>
            <a:off x="6705600" y="1521580"/>
            <a:ext cx="4666326" cy="438806"/>
            <a:chOff x="5970003" y="1694876"/>
            <a:chExt cx="2714022" cy="689804"/>
          </a:xfrm>
        </p:grpSpPr>
        <p:sp>
          <p:nvSpPr>
            <p:cNvPr id="15" name="圆角矩形 14"/>
            <p:cNvSpPr/>
            <p:nvPr/>
          </p:nvSpPr>
          <p:spPr>
            <a:xfrm>
              <a:off x="5970003" y="1694876"/>
              <a:ext cx="2714022" cy="689804"/>
            </a:xfrm>
            <a:prstGeom prst="roundRect">
              <a:avLst>
                <a:gd name="adj" fmla="val 50000"/>
              </a:avLst>
            </a:prstGeom>
            <a:solidFill>
              <a:srgbClr val="6C92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26">
              <a:extLst>
                <a:ext uri="{FF2B5EF4-FFF2-40B4-BE49-F238E27FC236}">
                  <a16:creationId xmlns:a16="http://schemas.microsoft.com/office/drawing/2014/main" id="{5B51062A-D787-9A43-A9DC-904E2C9452AE}"/>
                </a:ext>
              </a:extLst>
            </p:cNvPr>
            <p:cNvSpPr txBox="1"/>
            <p:nvPr/>
          </p:nvSpPr>
          <p:spPr>
            <a:xfrm>
              <a:off x="6014931" y="1747390"/>
              <a:ext cx="2624166" cy="532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cs typeface="Al Bayan" pitchFamily="2" charset="-78"/>
                </a:rPr>
                <a:t>Top 5 Most Popular Platforms by Categories</a:t>
              </a:r>
              <a:endParaRPr lang="zh-CN" altLang="en-US" sz="1600" b="1" dirty="0">
                <a:solidFill>
                  <a:schemeClr val="bg1"/>
                </a:solidFill>
                <a:cs typeface="Al Bayan" pitchFamily="2" charset="-78"/>
              </a:endParaRPr>
            </a:p>
          </p:txBody>
        </p:sp>
      </p:grp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3F41750-A253-2A4B-9AD6-05CEADE07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1" y="2186152"/>
            <a:ext cx="5929039" cy="4223500"/>
          </a:xfrm>
          <a:prstGeom prst="rect">
            <a:avLst/>
          </a:prstGeom>
        </p:spPr>
      </p:pic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685F5AC-D1E6-F041-85E6-7E9DD500B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48" y="3429001"/>
            <a:ext cx="5768792" cy="3340160"/>
          </a:xfrm>
          <a:prstGeom prst="rect">
            <a:avLst/>
          </a:prstGeom>
        </p:spPr>
      </p:pic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4BA0DB2-7EDF-834F-97A4-DDC9238A2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450" y="2106010"/>
            <a:ext cx="2178342" cy="166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75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09E2444E-9F0F-4645-BDCC-D1B71361697C}"/>
              </a:ext>
            </a:extLst>
          </p:cNvPr>
          <p:cNvGrpSpPr/>
          <p:nvPr/>
        </p:nvGrpSpPr>
        <p:grpSpPr>
          <a:xfrm>
            <a:off x="141972" y="2984848"/>
            <a:ext cx="4162242" cy="3381782"/>
            <a:chOff x="1226820" y="1957799"/>
            <a:chExt cx="4162242" cy="33817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2EEBA6-1614-C54A-A3DA-C2EFFF737E1C}"/>
                </a:ext>
              </a:extLst>
            </p:cNvPr>
            <p:cNvGrpSpPr/>
            <p:nvPr/>
          </p:nvGrpSpPr>
          <p:grpSpPr>
            <a:xfrm>
              <a:off x="1226820" y="1957799"/>
              <a:ext cx="2164080" cy="2106202"/>
              <a:chOff x="1226820" y="1957799"/>
              <a:chExt cx="2164080" cy="2106202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1226820" y="1957799"/>
                <a:ext cx="2164080" cy="2106202"/>
              </a:xfrm>
              <a:prstGeom prst="ellipse">
                <a:avLst/>
              </a:prstGeom>
              <a:solidFill>
                <a:srgbClr val="48A2A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1510943" y="2329458"/>
                <a:ext cx="1636365" cy="1107996"/>
                <a:chOff x="4882793" y="1281708"/>
                <a:chExt cx="1636365" cy="1107996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5028356" y="1281708"/>
                  <a:ext cx="13452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4000" dirty="0">
                      <a:solidFill>
                        <a:schemeClr val="bg1"/>
                      </a:solidFill>
                      <a:latin typeface="+mj-lt"/>
                    </a:rPr>
                    <a:t>Actor</a:t>
                  </a:r>
                  <a:endParaRPr lang="zh-CN" altLang="en-US" sz="40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4882793" y="1989594"/>
                  <a:ext cx="163636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000" dirty="0" err="1">
                      <a:solidFill>
                        <a:schemeClr val="bg1"/>
                      </a:solidFill>
                    </a:rPr>
                    <a:t>Akka</a:t>
                  </a:r>
                  <a:r>
                    <a:rPr lang="zh-CN" altLang="en-US" sz="2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2000" dirty="0">
                      <a:solidFill>
                        <a:schemeClr val="bg1"/>
                      </a:solidFill>
                    </a:rPr>
                    <a:t>Test</a:t>
                  </a:r>
                  <a:r>
                    <a:rPr lang="zh-CN" altLang="en-US" sz="2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2000" dirty="0">
                      <a:solidFill>
                        <a:schemeClr val="bg1"/>
                      </a:solidFill>
                    </a:rPr>
                    <a:t>kit</a:t>
                  </a:r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C4314A-7B7D-1D4D-972E-8ACB443983FD}"/>
                </a:ext>
              </a:extLst>
            </p:cNvPr>
            <p:cNvGrpSpPr/>
            <p:nvPr/>
          </p:nvGrpSpPr>
          <p:grpSpPr>
            <a:xfrm>
              <a:off x="2768707" y="3094221"/>
              <a:ext cx="2620355" cy="2245360"/>
              <a:chOff x="3289407" y="3201586"/>
              <a:chExt cx="2620355" cy="2245360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3289407" y="3201586"/>
                <a:ext cx="2303257" cy="2245360"/>
              </a:xfrm>
              <a:prstGeom prst="ellipse">
                <a:avLst/>
              </a:prstGeom>
              <a:solidFill>
                <a:srgbClr val="6C92C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3289407" y="3701427"/>
                <a:ext cx="2620355" cy="1139919"/>
                <a:chOff x="4318107" y="935724"/>
                <a:chExt cx="2620355" cy="1139919"/>
              </a:xfrm>
            </p:grpSpPr>
            <p:sp>
              <p:nvSpPr>
                <p:cNvPr id="11" name="文本框 10"/>
                <p:cNvSpPr txBox="1"/>
                <p:nvPr/>
              </p:nvSpPr>
              <p:spPr>
                <a:xfrm>
                  <a:off x="4318107" y="935724"/>
                  <a:ext cx="233574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4000" dirty="0">
                      <a:solidFill>
                        <a:schemeClr val="bg1"/>
                      </a:solidFill>
                      <a:latin typeface="+mj-lt"/>
                    </a:rPr>
                    <a:t>Controller</a:t>
                  </a:r>
                  <a:endParaRPr lang="zh-CN" altLang="en-US" sz="40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4602719" y="1675533"/>
                  <a:ext cx="2335743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000" dirty="0">
                      <a:solidFill>
                        <a:schemeClr val="bg1"/>
                      </a:solidFill>
                    </a:rPr>
                    <a:t>Scala</a:t>
                  </a:r>
                  <a:r>
                    <a:rPr lang="zh-CN" altLang="en-US" sz="2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2000" dirty="0">
                      <a:solidFill>
                        <a:schemeClr val="bg1"/>
                      </a:solidFill>
                    </a:rPr>
                    <a:t>Play</a:t>
                  </a:r>
                  <a:r>
                    <a:rPr lang="zh-CN" altLang="en-US" sz="2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2000" dirty="0">
                      <a:solidFill>
                        <a:schemeClr val="bg1"/>
                      </a:solidFill>
                    </a:rPr>
                    <a:t>Test</a:t>
                  </a:r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3" name="文本框 12"/>
          <p:cNvSpPr txBox="1"/>
          <p:nvPr/>
        </p:nvSpPr>
        <p:spPr>
          <a:xfrm>
            <a:off x="4004284" y="464165"/>
            <a:ext cx="1726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48A2A0"/>
                </a:solidFill>
              </a:rPr>
              <a:t>Word</a:t>
            </a:r>
            <a:r>
              <a:rPr lang="zh-CN" altLang="en-US" dirty="0">
                <a:solidFill>
                  <a:srgbClr val="48A2A0"/>
                </a:solidFill>
              </a:rPr>
              <a:t> </a:t>
            </a:r>
            <a:r>
              <a:rPr lang="en-US" altLang="zh-CN" dirty="0">
                <a:solidFill>
                  <a:srgbClr val="48A2A0"/>
                </a:solidFill>
              </a:rPr>
              <a:t>Spec</a:t>
            </a:r>
            <a:r>
              <a:rPr lang="zh-CN" altLang="en-US" dirty="0">
                <a:solidFill>
                  <a:srgbClr val="48A2A0"/>
                </a:solidFill>
              </a:rPr>
              <a:t> </a:t>
            </a:r>
            <a:r>
              <a:rPr lang="en-US" altLang="zh-CN" dirty="0">
                <a:solidFill>
                  <a:srgbClr val="48A2A0"/>
                </a:solidFill>
              </a:rPr>
              <a:t>Like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r"/>
            <a:r>
              <a:rPr lang="en-US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5836986" y="177461"/>
            <a:ext cx="0" cy="121974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353460" y="1831590"/>
            <a:ext cx="2677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48A2A0"/>
                </a:solidFill>
                <a:latin typeface="+mj-lt"/>
              </a:rPr>
              <a:t>Actor</a:t>
            </a:r>
            <a:r>
              <a:rPr lang="zh-CN" altLang="en-US" dirty="0">
                <a:solidFill>
                  <a:srgbClr val="48A2A0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48A2A0"/>
                </a:solidFill>
                <a:latin typeface="+mj-lt"/>
              </a:rPr>
              <a:t>Test</a:t>
            </a:r>
          </a:p>
          <a:p>
            <a:pPr algn="r"/>
            <a:r>
              <a:rPr lang="en-US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Based</a:t>
            </a:r>
            <a:r>
              <a:rPr lang="zh-CN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Messages Transferring</a:t>
            </a:r>
            <a:endParaRPr lang="zh-CN" alt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121935" y="1645639"/>
            <a:ext cx="0" cy="121974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100342" y="3455998"/>
            <a:ext cx="0" cy="121974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344023" y="448348"/>
            <a:ext cx="1947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 Test Cases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9" name="Picture 28" descr="A picture containing indoor, screenshot&#13;&#10;&#13;&#10;Description automatically generated">
            <a:extLst>
              <a:ext uri="{FF2B5EF4-FFF2-40B4-BE49-F238E27FC236}">
                <a16:creationId xmlns:a16="http://schemas.microsoft.com/office/drawing/2014/main" id="{1D8F23E8-0393-5D44-A3C7-75789BD07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878" y="191812"/>
            <a:ext cx="5762310" cy="1273980"/>
          </a:xfrm>
          <a:prstGeom prst="rect">
            <a:avLst/>
          </a:prstGeom>
        </p:spPr>
      </p:pic>
      <p:pic>
        <p:nvPicPr>
          <p:cNvPr id="35" name="Picture 34" descr="A picture containing indoor&#13;&#10;&#13;&#10;Description automatically generated">
            <a:extLst>
              <a:ext uri="{FF2B5EF4-FFF2-40B4-BE49-F238E27FC236}">
                <a16:creationId xmlns:a16="http://schemas.microsoft.com/office/drawing/2014/main" id="{0966B7D8-C281-074C-813D-F256A8027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214" y="1577651"/>
            <a:ext cx="7483064" cy="1523052"/>
          </a:xfrm>
          <a:prstGeom prst="rect">
            <a:avLst/>
          </a:prstGeom>
        </p:spPr>
      </p:pic>
      <p:sp>
        <p:nvSpPr>
          <p:cNvPr id="36" name="文本框 15">
            <a:extLst>
              <a:ext uri="{FF2B5EF4-FFF2-40B4-BE49-F238E27FC236}">
                <a16:creationId xmlns:a16="http://schemas.microsoft.com/office/drawing/2014/main" id="{CF6C6255-600F-2249-A3F3-B4EDEB42F198}"/>
              </a:ext>
            </a:extLst>
          </p:cNvPr>
          <p:cNvSpPr txBox="1"/>
          <p:nvPr/>
        </p:nvSpPr>
        <p:spPr>
          <a:xfrm>
            <a:off x="3236272" y="3677287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48A2A0"/>
                </a:solidFill>
                <a:latin typeface="+mj-lt"/>
              </a:rPr>
              <a:t>Controller</a:t>
            </a:r>
            <a:r>
              <a:rPr lang="zh-CN" altLang="en-US" dirty="0">
                <a:solidFill>
                  <a:srgbClr val="48A2A0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48A2A0"/>
                </a:solidFill>
                <a:latin typeface="+mj-lt"/>
              </a:rPr>
              <a:t>Test</a:t>
            </a:r>
          </a:p>
          <a:p>
            <a:pPr algn="r"/>
            <a:r>
              <a:rPr lang="en-US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Based</a:t>
            </a:r>
            <a:r>
              <a:rPr lang="zh-CN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HTML pages rendering</a:t>
            </a:r>
            <a:endParaRPr lang="zh-CN" alt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" name="Picture 39" descr="A picture containing indoor&#13;&#10;&#13;&#10;Description automatically generated">
            <a:extLst>
              <a:ext uri="{FF2B5EF4-FFF2-40B4-BE49-F238E27FC236}">
                <a16:creationId xmlns:a16="http://schemas.microsoft.com/office/drawing/2014/main" id="{AC37F702-9F18-5D45-9BEC-55BCF00F5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58" y="3264233"/>
            <a:ext cx="5491430" cy="1666817"/>
          </a:xfrm>
          <a:prstGeom prst="rect">
            <a:avLst/>
          </a:prstGeom>
        </p:spPr>
      </p:pic>
      <p:pic>
        <p:nvPicPr>
          <p:cNvPr id="42" name="Picture 41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FF73B2B-3445-4947-81E1-551DB5CB3A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58" y="5094581"/>
            <a:ext cx="5320981" cy="1571608"/>
          </a:xfrm>
          <a:prstGeom prst="rect">
            <a:avLst/>
          </a:prstGeom>
        </p:spPr>
      </p:pic>
      <p:cxnSp>
        <p:nvCxnSpPr>
          <p:cNvPr id="43" name="直接连接符 19">
            <a:extLst>
              <a:ext uri="{FF2B5EF4-FFF2-40B4-BE49-F238E27FC236}">
                <a16:creationId xmlns:a16="http://schemas.microsoft.com/office/drawing/2014/main" id="{EA50BA96-3A56-4745-A5CB-36A557D440E4}"/>
              </a:ext>
            </a:extLst>
          </p:cNvPr>
          <p:cNvCxnSpPr/>
          <p:nvPr/>
        </p:nvCxnSpPr>
        <p:spPr>
          <a:xfrm>
            <a:off x="6113042" y="5310617"/>
            <a:ext cx="0" cy="121974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文本框 15">
            <a:extLst>
              <a:ext uri="{FF2B5EF4-FFF2-40B4-BE49-F238E27FC236}">
                <a16:creationId xmlns:a16="http://schemas.microsoft.com/office/drawing/2014/main" id="{851D6A8F-5B53-8A41-B737-5192F2BE8995}"/>
              </a:ext>
            </a:extLst>
          </p:cNvPr>
          <p:cNvSpPr txBox="1"/>
          <p:nvPr/>
        </p:nvSpPr>
        <p:spPr>
          <a:xfrm>
            <a:off x="4735080" y="573582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rgbClr val="48A2A0"/>
                </a:solidFill>
                <a:latin typeface="+mj-lt"/>
              </a:rPr>
              <a:t>Test</a:t>
            </a:r>
            <a:r>
              <a:rPr lang="zh-CN" altLang="en-US" dirty="0">
                <a:solidFill>
                  <a:srgbClr val="48A2A0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48A2A0"/>
                </a:solidFill>
                <a:latin typeface="+mj-lt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4086414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PART 3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85093" y="2860251"/>
            <a:ext cx="3741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/>
              <a:t>It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is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Demo Time !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405160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503251" y="-762034"/>
            <a:ext cx="15415098" cy="1541509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420238" y="-2632954"/>
            <a:ext cx="7846979" cy="7846979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96000" y="2459504"/>
            <a:ext cx="56558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Gotham Rounded Medium" panose="02000000000000000000" pitchFamily="50" charset="0"/>
              </a:rPr>
              <a:t>THANKS</a:t>
            </a:r>
            <a:r>
              <a:rPr lang="zh-CN" altLang="en-US" sz="6000" dirty="0">
                <a:solidFill>
                  <a:schemeClr val="bg1"/>
                </a:solidFill>
                <a:latin typeface="Gotham Rounded Medium" panose="02000000000000000000" pitchFamily="50" charset="0"/>
              </a:rPr>
              <a:t> </a:t>
            </a:r>
            <a:r>
              <a:rPr lang="en-US" altLang="zh-CN" sz="6000" dirty="0">
                <a:solidFill>
                  <a:schemeClr val="bg1"/>
                </a:solidFill>
                <a:latin typeface="Gotham Rounded Medium" panose="02000000000000000000" pitchFamily="50" charset="0"/>
              </a:rPr>
              <a:t>FOR WATCHING!</a:t>
            </a:r>
            <a:endParaRPr lang="zh-CN" altLang="en-US" sz="6000" dirty="0">
              <a:solidFill>
                <a:schemeClr val="bg1"/>
              </a:solidFill>
              <a:latin typeface="Gotham Rounded Medium" panose="02000000000000000000" pitchFamily="50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9606013" y="5921911"/>
            <a:ext cx="140368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16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PART 1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7415EF6A-2A6E-8B4E-B9BD-1F2807C4C085}"/>
              </a:ext>
            </a:extLst>
          </p:cNvPr>
          <p:cNvSpPr/>
          <p:nvPr/>
        </p:nvSpPr>
        <p:spPr>
          <a:xfrm>
            <a:off x="4819993" y="2684055"/>
            <a:ext cx="47291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/>
              <a:t>Design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Methodology</a:t>
            </a:r>
            <a:r>
              <a:rPr lang="zh-CN" altLang="en-US" sz="3600" b="1" dirty="0"/>
              <a:t> </a:t>
            </a:r>
            <a:endParaRPr lang="en-US" altLang="zh-CN" sz="3600" b="1" dirty="0"/>
          </a:p>
          <a:p>
            <a:r>
              <a:rPr lang="en-US" altLang="zh-CN" sz="3600" b="1" dirty="0"/>
              <a:t>&amp;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Code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Structure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2370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344023" y="448348"/>
            <a:ext cx="2560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Composition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562D99-C2E6-A342-B4F5-20377FD055C8}"/>
              </a:ext>
            </a:extLst>
          </p:cNvPr>
          <p:cNvGrpSpPr/>
          <p:nvPr/>
        </p:nvGrpSpPr>
        <p:grpSpPr>
          <a:xfrm>
            <a:off x="1016429" y="1573561"/>
            <a:ext cx="5079571" cy="4009072"/>
            <a:chOff x="738107" y="1690688"/>
            <a:chExt cx="5079571" cy="400907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395B708-2B07-A848-9936-F54B1A735FFE}"/>
                </a:ext>
              </a:extLst>
            </p:cNvPr>
            <p:cNvGrpSpPr/>
            <p:nvPr/>
          </p:nvGrpSpPr>
          <p:grpSpPr>
            <a:xfrm>
              <a:off x="738107" y="1690688"/>
              <a:ext cx="5079571" cy="4009072"/>
              <a:chOff x="738107" y="1690688"/>
              <a:chExt cx="5079571" cy="4009072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056640" y="3220720"/>
                <a:ext cx="2479040" cy="2479040"/>
              </a:xfrm>
              <a:prstGeom prst="ellipse">
                <a:avLst/>
              </a:prstGeom>
              <a:solidFill>
                <a:srgbClr val="0070C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3007360" y="3220720"/>
                <a:ext cx="2479040" cy="2479040"/>
              </a:xfrm>
              <a:prstGeom prst="ellipse">
                <a:avLst/>
              </a:prstGeom>
              <a:solidFill>
                <a:srgbClr val="6C92C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2032000" y="1690688"/>
                <a:ext cx="2479040" cy="2479040"/>
              </a:xfrm>
              <a:prstGeom prst="ellipse">
                <a:avLst/>
              </a:prstGeom>
              <a:solidFill>
                <a:srgbClr val="48A2A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MH_Others_1">
                <a:extLst>
                  <a:ext uri="{FF2B5EF4-FFF2-40B4-BE49-F238E27FC236}">
                    <a16:creationId xmlns:a16="http://schemas.microsoft.com/office/drawing/2014/main" id="{E40B03FC-E3EF-9849-8FE2-77930AEED472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1809762" y="2445850"/>
                <a:ext cx="2918540" cy="6025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cs typeface="Al Bayan" pitchFamily="2" charset="-78"/>
                  </a:rPr>
                  <a:t>Web Crawler</a:t>
                </a:r>
                <a:endPara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l Bayan" pitchFamily="2" charset="-78"/>
                </a:endParaRPr>
              </a:p>
            </p:txBody>
          </p:sp>
          <p:sp>
            <p:nvSpPr>
              <p:cNvPr id="31" name="MH_Others_1">
                <a:extLst>
                  <a:ext uri="{FF2B5EF4-FFF2-40B4-BE49-F238E27FC236}">
                    <a16:creationId xmlns:a16="http://schemas.microsoft.com/office/drawing/2014/main" id="{BDA6581E-42DB-514B-B930-A8EB8C2BBAF7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738107" y="3739520"/>
                <a:ext cx="2918540" cy="6025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cs typeface="Al Bayan" pitchFamily="2" charset="-78"/>
                  </a:rPr>
                  <a:t>Data </a:t>
                </a:r>
              </a:p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cs typeface="Al Bayan" pitchFamily="2" charset="-78"/>
                  </a:rPr>
                  <a:t>Analysis</a:t>
                </a:r>
                <a:endPara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l Bayan" pitchFamily="2" charset="-78"/>
                </a:endParaRPr>
              </a:p>
            </p:txBody>
          </p:sp>
          <p:sp>
            <p:nvSpPr>
              <p:cNvPr id="32" name="MH_Others_1">
                <a:extLst>
                  <a:ext uri="{FF2B5EF4-FFF2-40B4-BE49-F238E27FC236}">
                    <a16:creationId xmlns:a16="http://schemas.microsoft.com/office/drawing/2014/main" id="{8E54B219-E5A9-1F4D-A642-8B3443FADBE1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899138" y="3776417"/>
                <a:ext cx="2918540" cy="6025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cs typeface="Al Bayan" pitchFamily="2" charset="-78"/>
                  </a:rPr>
                  <a:t>Data </a:t>
                </a:r>
              </a:p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cs typeface="Al Bayan" pitchFamily="2" charset="-78"/>
                  </a:rPr>
                  <a:t>Visualization</a:t>
                </a:r>
                <a:endPara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l Bayan" pitchFamily="2" charset="-78"/>
                </a:endParaRPr>
              </a:p>
            </p:txBody>
          </p:sp>
        </p:grpSp>
        <p:sp>
          <p:nvSpPr>
            <p:cNvPr id="33" name="文本框 3">
              <a:extLst>
                <a:ext uri="{FF2B5EF4-FFF2-40B4-BE49-F238E27FC236}">
                  <a16:creationId xmlns:a16="http://schemas.microsoft.com/office/drawing/2014/main" id="{8BB0C7A1-0E91-3540-95FF-9F0F8DB4E972}"/>
                </a:ext>
              </a:extLst>
            </p:cNvPr>
            <p:cNvSpPr txBox="1"/>
            <p:nvPr/>
          </p:nvSpPr>
          <p:spPr>
            <a:xfrm>
              <a:off x="2814749" y="2951632"/>
              <a:ext cx="84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b="1" dirty="0">
                  <a:solidFill>
                    <a:schemeClr val="bg1"/>
                  </a:solidFill>
                </a:rPr>
                <a:t>AKKA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文本框 3">
              <a:extLst>
                <a:ext uri="{FF2B5EF4-FFF2-40B4-BE49-F238E27FC236}">
                  <a16:creationId xmlns:a16="http://schemas.microsoft.com/office/drawing/2014/main" id="{C52AF29E-075B-7744-91E6-E913F4E28A85}"/>
                </a:ext>
              </a:extLst>
            </p:cNvPr>
            <p:cNvSpPr txBox="1"/>
            <p:nvPr/>
          </p:nvSpPr>
          <p:spPr>
            <a:xfrm>
              <a:off x="1654601" y="4729837"/>
              <a:ext cx="9637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b="1" dirty="0">
                  <a:solidFill>
                    <a:schemeClr val="bg1"/>
                  </a:solidFill>
                </a:rPr>
                <a:t>SPARK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文本框 3">
              <a:extLst>
                <a:ext uri="{FF2B5EF4-FFF2-40B4-BE49-F238E27FC236}">
                  <a16:creationId xmlns:a16="http://schemas.microsoft.com/office/drawing/2014/main" id="{EB4F1AFE-BE7D-074E-8A50-A0D720C00DF5}"/>
                </a:ext>
              </a:extLst>
            </p:cNvPr>
            <p:cNvSpPr txBox="1"/>
            <p:nvPr/>
          </p:nvSpPr>
          <p:spPr>
            <a:xfrm>
              <a:off x="3932635" y="4724835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b="1" dirty="0">
                  <a:solidFill>
                    <a:schemeClr val="bg1"/>
                  </a:solidFill>
                </a:rPr>
                <a:t>PLAY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B8FADF1-C920-D44D-AB29-E6E9C6BF2DA6}"/>
              </a:ext>
            </a:extLst>
          </p:cNvPr>
          <p:cNvGrpSpPr/>
          <p:nvPr/>
        </p:nvGrpSpPr>
        <p:grpSpPr>
          <a:xfrm>
            <a:off x="7071360" y="264361"/>
            <a:ext cx="4010560" cy="6329278"/>
            <a:chOff x="7071361" y="304331"/>
            <a:chExt cx="4010560" cy="6329278"/>
          </a:xfrm>
        </p:grpSpPr>
        <p:pic>
          <p:nvPicPr>
            <p:cNvPr id="10" name="Picture 9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C44996AF-F659-2A46-B96A-73E5C0770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"/>
            <a:stretch/>
          </p:blipFill>
          <p:spPr>
            <a:xfrm>
              <a:off x="7071361" y="304331"/>
              <a:ext cx="4010560" cy="5575769"/>
            </a:xfrm>
            <a:prstGeom prst="rect">
              <a:avLst/>
            </a:prstGeom>
          </p:spPr>
        </p:pic>
        <p:pic>
          <p:nvPicPr>
            <p:cNvPr id="15" name="Picture 14" descr="A close up of a logo&#13;&#10;&#13;&#10;Description automatically generated">
              <a:extLst>
                <a:ext uri="{FF2B5EF4-FFF2-40B4-BE49-F238E27FC236}">
                  <a16:creationId xmlns:a16="http://schemas.microsoft.com/office/drawing/2014/main" id="{7F0D5655-0AE0-F446-B4F7-FD5F05D9A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1361" y="5880100"/>
              <a:ext cx="3837939" cy="753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7612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4035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Page Structure Introduction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ECF9E12-5F62-564B-80B3-406C94635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02" y="1106723"/>
            <a:ext cx="4394103" cy="521468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3155937-13CF-ED4B-A2BD-BED0760E9981}"/>
              </a:ext>
            </a:extLst>
          </p:cNvPr>
          <p:cNvGrpSpPr/>
          <p:nvPr/>
        </p:nvGrpSpPr>
        <p:grpSpPr>
          <a:xfrm>
            <a:off x="2749360" y="1416923"/>
            <a:ext cx="997861" cy="668279"/>
            <a:chOff x="2366177" y="1622368"/>
            <a:chExt cx="1563143" cy="874712"/>
          </a:xfrm>
        </p:grpSpPr>
        <p:sp>
          <p:nvSpPr>
            <p:cNvPr id="22" name="任意多边形 3">
              <a:extLst>
                <a:ext uri="{FF2B5EF4-FFF2-40B4-BE49-F238E27FC236}">
                  <a16:creationId xmlns:a16="http://schemas.microsoft.com/office/drawing/2014/main" id="{0E0C552F-0DC3-B144-904E-F714E2433F5B}"/>
                </a:ext>
              </a:extLst>
            </p:cNvPr>
            <p:cNvSpPr/>
            <p:nvPr/>
          </p:nvSpPr>
          <p:spPr>
            <a:xfrm rot="20575943">
              <a:off x="2366177" y="1622368"/>
              <a:ext cx="1478280" cy="800100"/>
            </a:xfrm>
            <a:custGeom>
              <a:avLst/>
              <a:gdLst>
                <a:gd name="connsiteX0" fmla="*/ 746760 w 1478280"/>
                <a:gd name="connsiteY0" fmla="*/ 0 h 800100"/>
                <a:gd name="connsiteX1" fmla="*/ 0 w 1478280"/>
                <a:gd name="connsiteY1" fmla="*/ 800100 h 800100"/>
                <a:gd name="connsiteX2" fmla="*/ 1478280 w 1478280"/>
                <a:gd name="connsiteY2" fmla="*/ 800100 h 800100"/>
                <a:gd name="connsiteX3" fmla="*/ 746760 w 1478280"/>
                <a:gd name="connsiteY3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8280" h="800100">
                  <a:moveTo>
                    <a:pt x="746760" y="0"/>
                  </a:moveTo>
                  <a:lnTo>
                    <a:pt x="0" y="800100"/>
                  </a:lnTo>
                  <a:lnTo>
                    <a:pt x="1478280" y="800100"/>
                  </a:lnTo>
                  <a:lnTo>
                    <a:pt x="746760" y="0"/>
                  </a:lnTo>
                  <a:close/>
                </a:path>
              </a:pathLst>
            </a:custGeom>
            <a:solidFill>
              <a:srgbClr val="6C92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4">
              <a:extLst>
                <a:ext uri="{FF2B5EF4-FFF2-40B4-BE49-F238E27FC236}">
                  <a16:creationId xmlns:a16="http://schemas.microsoft.com/office/drawing/2014/main" id="{2E53B947-C477-124D-B67F-B413FAC17B75}"/>
                </a:ext>
              </a:extLst>
            </p:cNvPr>
            <p:cNvSpPr/>
            <p:nvPr/>
          </p:nvSpPr>
          <p:spPr>
            <a:xfrm>
              <a:off x="2451040" y="1696980"/>
              <a:ext cx="1478280" cy="800100"/>
            </a:xfrm>
            <a:custGeom>
              <a:avLst/>
              <a:gdLst>
                <a:gd name="connsiteX0" fmla="*/ 746760 w 1478280"/>
                <a:gd name="connsiteY0" fmla="*/ 0 h 800100"/>
                <a:gd name="connsiteX1" fmla="*/ 0 w 1478280"/>
                <a:gd name="connsiteY1" fmla="*/ 800100 h 800100"/>
                <a:gd name="connsiteX2" fmla="*/ 1478280 w 1478280"/>
                <a:gd name="connsiteY2" fmla="*/ 800100 h 800100"/>
                <a:gd name="connsiteX3" fmla="*/ 746760 w 1478280"/>
                <a:gd name="connsiteY3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8280" h="800100">
                  <a:moveTo>
                    <a:pt x="746760" y="0"/>
                  </a:moveTo>
                  <a:lnTo>
                    <a:pt x="0" y="800100"/>
                  </a:lnTo>
                  <a:lnTo>
                    <a:pt x="1478280" y="800100"/>
                  </a:lnTo>
                  <a:lnTo>
                    <a:pt x="746760" y="0"/>
                  </a:lnTo>
                  <a:close/>
                </a:path>
              </a:pathLst>
            </a:custGeom>
            <a:solidFill>
              <a:srgbClr val="48A2A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5">
              <a:extLst>
                <a:ext uri="{FF2B5EF4-FFF2-40B4-BE49-F238E27FC236}">
                  <a16:creationId xmlns:a16="http://schemas.microsoft.com/office/drawing/2014/main" id="{4B69E6A8-2138-F74D-A311-FBCE490DBE10}"/>
                </a:ext>
              </a:extLst>
            </p:cNvPr>
            <p:cNvSpPr txBox="1"/>
            <p:nvPr/>
          </p:nvSpPr>
          <p:spPr>
            <a:xfrm>
              <a:off x="2935943" y="1902541"/>
              <a:ext cx="508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01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文本框 32">
            <a:extLst>
              <a:ext uri="{FF2B5EF4-FFF2-40B4-BE49-F238E27FC236}">
                <a16:creationId xmlns:a16="http://schemas.microsoft.com/office/drawing/2014/main" id="{007DCD2B-3C97-DF48-86D5-278BFD756AE2}"/>
              </a:ext>
            </a:extLst>
          </p:cNvPr>
          <p:cNvSpPr txBox="1"/>
          <p:nvPr/>
        </p:nvSpPr>
        <p:spPr>
          <a:xfrm>
            <a:off x="468280" y="1487176"/>
            <a:ext cx="2241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48A2A0"/>
                </a:solidFill>
              </a:rPr>
              <a:t>Deal Information Item</a:t>
            </a:r>
          </a:p>
          <a:p>
            <a:pPr algn="ctr"/>
            <a:r>
              <a:rPr lang="en-US" altLang="zh-CN" sz="1600" b="1" dirty="0">
                <a:solidFill>
                  <a:srgbClr val="48A2A0"/>
                </a:solidFill>
              </a:rPr>
              <a:t>In Index Page</a:t>
            </a:r>
            <a:endParaRPr lang="zh-CN" altLang="en-US" sz="1600" b="1" dirty="0">
              <a:solidFill>
                <a:srgbClr val="48A2A0"/>
              </a:solidFill>
            </a:endParaRPr>
          </a:p>
        </p:txBody>
      </p:sp>
      <p:sp>
        <p:nvSpPr>
          <p:cNvPr id="26" name="矩形 33">
            <a:extLst>
              <a:ext uri="{FF2B5EF4-FFF2-40B4-BE49-F238E27FC236}">
                <a16:creationId xmlns:a16="http://schemas.microsoft.com/office/drawing/2014/main" id="{C524C3AE-871E-444E-8CF0-C75D44A74693}"/>
              </a:ext>
            </a:extLst>
          </p:cNvPr>
          <p:cNvSpPr/>
          <p:nvPr/>
        </p:nvSpPr>
        <p:spPr>
          <a:xfrm>
            <a:off x="256024" y="2062430"/>
            <a:ext cx="2453639" cy="563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altLang="zh-CN" sz="1400" dirty="0">
                <a:solidFill>
                  <a:srgbClr val="4D402B"/>
                </a:solidFill>
              </a:rPr>
              <a:t>Containing deal description, detail page link,  platform, favorites, shares, comments</a:t>
            </a:r>
            <a:endParaRPr lang="zh-CN" altLang="en-US" sz="14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6893AF-4131-2A4E-8E93-03A3F0E364CA}"/>
              </a:ext>
            </a:extLst>
          </p:cNvPr>
          <p:cNvGrpSpPr/>
          <p:nvPr/>
        </p:nvGrpSpPr>
        <p:grpSpPr>
          <a:xfrm>
            <a:off x="8846409" y="618127"/>
            <a:ext cx="2950228" cy="2322872"/>
            <a:chOff x="9063318" y="1106129"/>
            <a:chExt cx="2950228" cy="2322872"/>
          </a:xfrm>
        </p:grpSpPr>
        <p:sp>
          <p:nvSpPr>
            <p:cNvPr id="27" name="矩形 2">
              <a:extLst>
                <a:ext uri="{FF2B5EF4-FFF2-40B4-BE49-F238E27FC236}">
                  <a16:creationId xmlns:a16="http://schemas.microsoft.com/office/drawing/2014/main" id="{47542251-459D-A545-BDC2-B6742809871E}"/>
                </a:ext>
              </a:extLst>
            </p:cNvPr>
            <p:cNvSpPr/>
            <p:nvPr/>
          </p:nvSpPr>
          <p:spPr>
            <a:xfrm>
              <a:off x="9063318" y="1106129"/>
              <a:ext cx="2950228" cy="2322872"/>
            </a:xfrm>
            <a:prstGeom prst="rect">
              <a:avLst/>
            </a:prstGeom>
            <a:solidFill>
              <a:srgbClr val="48A2A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文本框 8">
              <a:extLst>
                <a:ext uri="{FF2B5EF4-FFF2-40B4-BE49-F238E27FC236}">
                  <a16:creationId xmlns:a16="http://schemas.microsoft.com/office/drawing/2014/main" id="{1A6163C0-F46C-8F42-AF1D-7B24A9832C95}"/>
                </a:ext>
              </a:extLst>
            </p:cNvPr>
            <p:cNvSpPr txBox="1"/>
            <p:nvPr/>
          </p:nvSpPr>
          <p:spPr>
            <a:xfrm>
              <a:off x="9236334" y="1780230"/>
              <a:ext cx="260419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"Clothing-Jewelry-Bags" -&gt; 80</a:t>
              </a:r>
              <a:br>
                <a:rPr lang="zh-CN" altLang="en-US" sz="14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altLang="zh-CN" sz="14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"</a:t>
              </a:r>
              <a:r>
                <a:rPr lang="en-US" sz="14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Beauty" -&gt; 80</a:t>
              </a:r>
              <a:br>
                <a:rPr lang="en-US" sz="14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4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"Electronics-Computers" -&gt; 88</a:t>
              </a:r>
              <a:br>
                <a:rPr lang="en-US" sz="14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4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"At-Home" -&gt; 94</a:t>
              </a:r>
              <a:br>
                <a:rPr lang="en-US" sz="14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4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"Baby-Kids" -&gt; 66</a:t>
              </a:r>
              <a:br>
                <a:rPr lang="en-US" sz="14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sz="14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"Sports-Outdoors" -&gt; 19</a:t>
              </a:r>
              <a:endParaRPr lang="zh-CN" altLang="en-US" sz="1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9" name="矩形 9">
              <a:extLst>
                <a:ext uri="{FF2B5EF4-FFF2-40B4-BE49-F238E27FC236}">
                  <a16:creationId xmlns:a16="http://schemas.microsoft.com/office/drawing/2014/main" id="{AF124C1F-5917-9548-B784-808103F26843}"/>
                </a:ext>
              </a:extLst>
            </p:cNvPr>
            <p:cNvSpPr/>
            <p:nvPr/>
          </p:nvSpPr>
          <p:spPr>
            <a:xfrm>
              <a:off x="9268950" y="1230865"/>
              <a:ext cx="24547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Al Nile" pitchFamily="2" charset="-78"/>
                  <a:cs typeface="Al Nile" pitchFamily="2" charset="-78"/>
                </a:rPr>
                <a:t>Categories :</a:t>
              </a:r>
              <a:endParaRPr lang="zh-CN" altLang="en-US" sz="2000" b="1" dirty="0">
                <a:solidFill>
                  <a:schemeClr val="bg1"/>
                </a:solidFill>
                <a:latin typeface="Al Nile" pitchFamily="2" charset="-78"/>
                <a:cs typeface="Al Nile" pitchFamily="2" charset="-78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E64F96-D9E1-DF40-9529-B1595046AE00}"/>
              </a:ext>
            </a:extLst>
          </p:cNvPr>
          <p:cNvGrpSpPr/>
          <p:nvPr/>
        </p:nvGrpSpPr>
        <p:grpSpPr>
          <a:xfrm>
            <a:off x="2764111" y="4716775"/>
            <a:ext cx="997861" cy="675717"/>
            <a:chOff x="2366177" y="1622368"/>
            <a:chExt cx="1563143" cy="884447"/>
          </a:xfrm>
        </p:grpSpPr>
        <p:sp>
          <p:nvSpPr>
            <p:cNvPr id="31" name="任意多边形 3">
              <a:extLst>
                <a:ext uri="{FF2B5EF4-FFF2-40B4-BE49-F238E27FC236}">
                  <a16:creationId xmlns:a16="http://schemas.microsoft.com/office/drawing/2014/main" id="{4CE14196-838F-8F49-8FE6-77E2E02A756D}"/>
                </a:ext>
              </a:extLst>
            </p:cNvPr>
            <p:cNvSpPr/>
            <p:nvPr/>
          </p:nvSpPr>
          <p:spPr>
            <a:xfrm rot="20575943">
              <a:off x="2366177" y="1622368"/>
              <a:ext cx="1478280" cy="800100"/>
            </a:xfrm>
            <a:custGeom>
              <a:avLst/>
              <a:gdLst>
                <a:gd name="connsiteX0" fmla="*/ 746760 w 1478280"/>
                <a:gd name="connsiteY0" fmla="*/ 0 h 800100"/>
                <a:gd name="connsiteX1" fmla="*/ 0 w 1478280"/>
                <a:gd name="connsiteY1" fmla="*/ 800100 h 800100"/>
                <a:gd name="connsiteX2" fmla="*/ 1478280 w 1478280"/>
                <a:gd name="connsiteY2" fmla="*/ 800100 h 800100"/>
                <a:gd name="connsiteX3" fmla="*/ 746760 w 1478280"/>
                <a:gd name="connsiteY3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8280" h="800100">
                  <a:moveTo>
                    <a:pt x="746760" y="0"/>
                  </a:moveTo>
                  <a:lnTo>
                    <a:pt x="0" y="800100"/>
                  </a:lnTo>
                  <a:lnTo>
                    <a:pt x="1478280" y="800100"/>
                  </a:lnTo>
                  <a:lnTo>
                    <a:pt x="746760" y="0"/>
                  </a:lnTo>
                  <a:close/>
                </a:path>
              </a:pathLst>
            </a:custGeom>
            <a:solidFill>
              <a:srgbClr val="6C92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4">
              <a:extLst>
                <a:ext uri="{FF2B5EF4-FFF2-40B4-BE49-F238E27FC236}">
                  <a16:creationId xmlns:a16="http://schemas.microsoft.com/office/drawing/2014/main" id="{67C7DB7C-C152-9E48-8904-6EC419502BC8}"/>
                </a:ext>
              </a:extLst>
            </p:cNvPr>
            <p:cNvSpPr/>
            <p:nvPr/>
          </p:nvSpPr>
          <p:spPr>
            <a:xfrm>
              <a:off x="2451040" y="1696980"/>
              <a:ext cx="1478280" cy="800100"/>
            </a:xfrm>
            <a:custGeom>
              <a:avLst/>
              <a:gdLst>
                <a:gd name="connsiteX0" fmla="*/ 746760 w 1478280"/>
                <a:gd name="connsiteY0" fmla="*/ 0 h 800100"/>
                <a:gd name="connsiteX1" fmla="*/ 0 w 1478280"/>
                <a:gd name="connsiteY1" fmla="*/ 800100 h 800100"/>
                <a:gd name="connsiteX2" fmla="*/ 1478280 w 1478280"/>
                <a:gd name="connsiteY2" fmla="*/ 800100 h 800100"/>
                <a:gd name="connsiteX3" fmla="*/ 746760 w 1478280"/>
                <a:gd name="connsiteY3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8280" h="800100">
                  <a:moveTo>
                    <a:pt x="746760" y="0"/>
                  </a:moveTo>
                  <a:lnTo>
                    <a:pt x="0" y="800100"/>
                  </a:lnTo>
                  <a:lnTo>
                    <a:pt x="1478280" y="800100"/>
                  </a:lnTo>
                  <a:lnTo>
                    <a:pt x="746760" y="0"/>
                  </a:lnTo>
                  <a:close/>
                </a:path>
              </a:pathLst>
            </a:custGeom>
            <a:solidFill>
              <a:srgbClr val="48A2A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25">
              <a:extLst>
                <a:ext uri="{FF2B5EF4-FFF2-40B4-BE49-F238E27FC236}">
                  <a16:creationId xmlns:a16="http://schemas.microsoft.com/office/drawing/2014/main" id="{D0F5B653-09E1-9A45-8AC5-A5A3BB80CEDD}"/>
                </a:ext>
              </a:extLst>
            </p:cNvPr>
            <p:cNvSpPr txBox="1"/>
            <p:nvPr/>
          </p:nvSpPr>
          <p:spPr>
            <a:xfrm>
              <a:off x="2935944" y="1902541"/>
              <a:ext cx="796520" cy="604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02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3EE9EF1E-D586-9148-BFA1-6231055407E6}"/>
              </a:ext>
            </a:extLst>
          </p:cNvPr>
          <p:cNvSpPr/>
          <p:nvPr/>
        </p:nvSpPr>
        <p:spPr>
          <a:xfrm>
            <a:off x="3761972" y="1030487"/>
            <a:ext cx="4935163" cy="2277489"/>
          </a:xfrm>
          <a:prstGeom prst="ellipse">
            <a:avLst/>
          </a:prstGeom>
          <a:noFill/>
          <a:ln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CC99A88-433C-D24F-9F12-096CBFA20119}"/>
              </a:ext>
            </a:extLst>
          </p:cNvPr>
          <p:cNvSpPr/>
          <p:nvPr/>
        </p:nvSpPr>
        <p:spPr>
          <a:xfrm>
            <a:off x="5019319" y="4443097"/>
            <a:ext cx="1233564" cy="1608079"/>
          </a:xfrm>
          <a:prstGeom prst="ellipse">
            <a:avLst/>
          </a:prstGeom>
          <a:noFill/>
          <a:ln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文本框 32">
            <a:extLst>
              <a:ext uri="{FF2B5EF4-FFF2-40B4-BE49-F238E27FC236}">
                <a16:creationId xmlns:a16="http://schemas.microsoft.com/office/drawing/2014/main" id="{0D1CC0A6-BFCF-AE4A-AB5F-224A0748B5BF}"/>
              </a:ext>
            </a:extLst>
          </p:cNvPr>
          <p:cNvSpPr txBox="1"/>
          <p:nvPr/>
        </p:nvSpPr>
        <p:spPr>
          <a:xfrm>
            <a:off x="370027" y="4448270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48A2A0"/>
                </a:solidFill>
              </a:rPr>
              <a:t>Discounted Product Item</a:t>
            </a:r>
          </a:p>
          <a:p>
            <a:pPr algn="ctr"/>
            <a:r>
              <a:rPr lang="en-US" altLang="zh-CN" sz="1600" b="1" dirty="0">
                <a:solidFill>
                  <a:srgbClr val="48A2A0"/>
                </a:solidFill>
              </a:rPr>
              <a:t>In Detailed Page</a:t>
            </a:r>
            <a:endParaRPr lang="zh-CN" altLang="en-US" sz="1600" b="1" dirty="0">
              <a:solidFill>
                <a:srgbClr val="48A2A0"/>
              </a:solidFill>
            </a:endParaRPr>
          </a:p>
        </p:txBody>
      </p:sp>
      <p:sp>
        <p:nvSpPr>
          <p:cNvPr id="37" name="矩形 33">
            <a:extLst>
              <a:ext uri="{FF2B5EF4-FFF2-40B4-BE49-F238E27FC236}">
                <a16:creationId xmlns:a16="http://schemas.microsoft.com/office/drawing/2014/main" id="{613037AF-77FA-8941-989E-A7FA080FA38B}"/>
              </a:ext>
            </a:extLst>
          </p:cNvPr>
          <p:cNvSpPr/>
          <p:nvPr/>
        </p:nvSpPr>
        <p:spPr>
          <a:xfrm>
            <a:off x="289183" y="5023524"/>
            <a:ext cx="2556414" cy="563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altLang="zh-CN" sz="1400" dirty="0">
                <a:solidFill>
                  <a:srgbClr val="4D402B"/>
                </a:solidFill>
              </a:rPr>
              <a:t>Containing discounted product name, brand, original price, discounted price</a:t>
            </a:r>
            <a:endParaRPr lang="zh-CN" altLang="en-US" sz="1400" dirty="0"/>
          </a:p>
        </p:txBody>
      </p:sp>
      <p:sp>
        <p:nvSpPr>
          <p:cNvPr id="38" name="矩形 7">
            <a:extLst>
              <a:ext uri="{FF2B5EF4-FFF2-40B4-BE49-F238E27FC236}">
                <a16:creationId xmlns:a16="http://schemas.microsoft.com/office/drawing/2014/main" id="{E6F79107-77F5-F548-B4F5-97E6A06B9117}"/>
              </a:ext>
            </a:extLst>
          </p:cNvPr>
          <p:cNvSpPr/>
          <p:nvPr/>
        </p:nvSpPr>
        <p:spPr>
          <a:xfrm>
            <a:off x="8846408" y="3394849"/>
            <a:ext cx="2950228" cy="2926562"/>
          </a:xfrm>
          <a:prstGeom prst="rect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9">
            <a:extLst>
              <a:ext uri="{FF2B5EF4-FFF2-40B4-BE49-F238E27FC236}">
                <a16:creationId xmlns:a16="http://schemas.microsoft.com/office/drawing/2014/main" id="{BFBB1FBE-D375-8D45-9BDF-41DE16FFBD34}"/>
              </a:ext>
            </a:extLst>
          </p:cNvPr>
          <p:cNvSpPr/>
          <p:nvPr/>
        </p:nvSpPr>
        <p:spPr>
          <a:xfrm>
            <a:off x="9019425" y="3579832"/>
            <a:ext cx="2454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Data Dimension :</a:t>
            </a:r>
            <a:endParaRPr lang="zh-CN" altLang="en-US" sz="2000" b="1" dirty="0">
              <a:solidFill>
                <a:schemeClr val="bg1"/>
              </a:solidFill>
              <a:latin typeface="Al Nile" pitchFamily="2" charset="-78"/>
              <a:cs typeface="Al Nile" pitchFamily="2" charset="-78"/>
            </a:endParaRPr>
          </a:p>
        </p:txBody>
      </p:sp>
      <p:sp>
        <p:nvSpPr>
          <p:cNvPr id="42" name="文本框 8">
            <a:extLst>
              <a:ext uri="{FF2B5EF4-FFF2-40B4-BE49-F238E27FC236}">
                <a16:creationId xmlns:a16="http://schemas.microsoft.com/office/drawing/2014/main" id="{27AB579D-3B2A-7648-8744-CBEF8DE99A0B}"/>
              </a:ext>
            </a:extLst>
          </p:cNvPr>
          <p:cNvSpPr txBox="1"/>
          <p:nvPr/>
        </p:nvSpPr>
        <p:spPr>
          <a:xfrm>
            <a:off x="9059917" y="4032976"/>
            <a:ext cx="260419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Detail Page URL</a:t>
            </a:r>
            <a:br>
              <a:rPr lang="zh-CN" altLang="en-US" sz="1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1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Discount Description</a:t>
            </a:r>
            <a:br>
              <a:rPr lang="en-US" sz="1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1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Platform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 Title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Discounted Price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Original Price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Category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Favorites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Shares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Comments</a:t>
            </a:r>
          </a:p>
          <a:p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41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044509" y="1641745"/>
            <a:ext cx="286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Task 1: Create Child Worker</a:t>
            </a:r>
            <a:endParaRPr lang="zh-CN" altLang="en-US" dirty="0">
              <a:latin typeface="+mj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544982" y="2046960"/>
            <a:ext cx="2398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Get and save the detailed information page URLs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deal</a:t>
            </a:r>
            <a:r>
              <a:rPr lang="zh-CN" altLang="en-US" sz="1400" dirty="0"/>
              <a:t> </a:t>
            </a:r>
            <a:r>
              <a:rPr lang="en-US" altLang="zh-CN" sz="1400" dirty="0"/>
              <a:t>description by crawling the index page </a:t>
            </a:r>
            <a:endParaRPr lang="zh-CN" altLang="en-US" sz="1400" dirty="0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5CA1FD1-F0DB-BC4D-ADF2-A472C990E80E}"/>
              </a:ext>
            </a:extLst>
          </p:cNvPr>
          <p:cNvGrpSpPr/>
          <p:nvPr/>
        </p:nvGrpSpPr>
        <p:grpSpPr>
          <a:xfrm>
            <a:off x="815576" y="3287850"/>
            <a:ext cx="10188300" cy="2734969"/>
            <a:chOff x="244608" y="1923340"/>
            <a:chExt cx="9681708" cy="273496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D4A2616-66FE-9B42-A01C-977846D24363}"/>
                </a:ext>
              </a:extLst>
            </p:cNvPr>
            <p:cNvGrpSpPr/>
            <p:nvPr/>
          </p:nvGrpSpPr>
          <p:grpSpPr>
            <a:xfrm>
              <a:off x="1465435" y="2254691"/>
              <a:ext cx="2773422" cy="2072268"/>
              <a:chOff x="4439435" y="686969"/>
              <a:chExt cx="3315659" cy="245364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1B82DF9-F433-EE41-8421-CDB565751CB0}"/>
                  </a:ext>
                </a:extLst>
              </p:cNvPr>
              <p:cNvGrpSpPr/>
              <p:nvPr/>
            </p:nvGrpSpPr>
            <p:grpSpPr>
              <a:xfrm>
                <a:off x="4758074" y="686969"/>
                <a:ext cx="2564746" cy="2453640"/>
                <a:chOff x="4758074" y="686969"/>
                <a:chExt cx="2564746" cy="2453640"/>
              </a:xfrm>
            </p:grpSpPr>
            <p:sp>
              <p:nvSpPr>
                <p:cNvPr id="24" name="椭圆 23"/>
                <p:cNvSpPr/>
                <p:nvPr/>
              </p:nvSpPr>
              <p:spPr>
                <a:xfrm>
                  <a:off x="4758074" y="753893"/>
                  <a:ext cx="713428" cy="713428"/>
                </a:xfrm>
                <a:prstGeom prst="ellipse">
                  <a:avLst/>
                </a:prstGeom>
                <a:solidFill>
                  <a:srgbClr val="6C92C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4869180" y="686969"/>
                  <a:ext cx="2453640" cy="2453640"/>
                </a:xfrm>
                <a:prstGeom prst="ellipse">
                  <a:avLst/>
                </a:prstGeom>
                <a:solidFill>
                  <a:srgbClr val="48A2A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" name="MH_Others_1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439435" y="1177531"/>
                <a:ext cx="3315659" cy="71342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cs typeface="Arial" pitchFamily="34" charset="0"/>
                  </a:rPr>
                  <a:t>Master </a:t>
                </a:r>
              </a:p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cs typeface="Arial" pitchFamily="34" charset="0"/>
                  </a:rPr>
                  <a:t>Actor</a:t>
                </a:r>
                <a:endParaRPr lang="zh-CN" alt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EA964D9-2E56-8F4D-BC90-84DC5747B094}"/>
                </a:ext>
              </a:extLst>
            </p:cNvPr>
            <p:cNvGrpSpPr/>
            <p:nvPr/>
          </p:nvGrpSpPr>
          <p:grpSpPr>
            <a:xfrm>
              <a:off x="244608" y="3117619"/>
              <a:ext cx="1446586" cy="400110"/>
              <a:chOff x="8198332" y="2286001"/>
              <a:chExt cx="1244251" cy="406400"/>
            </a:xfrm>
          </p:grpSpPr>
          <p:sp>
            <p:nvSpPr>
              <p:cNvPr id="37" name="圆角矩形 10">
                <a:extLst>
                  <a:ext uri="{FF2B5EF4-FFF2-40B4-BE49-F238E27FC236}">
                    <a16:creationId xmlns:a16="http://schemas.microsoft.com/office/drawing/2014/main" id="{4D92E7C4-EF56-9844-9B66-B7B2DC643962}"/>
                  </a:ext>
                </a:extLst>
              </p:cNvPr>
              <p:cNvSpPr/>
              <p:nvPr/>
            </p:nvSpPr>
            <p:spPr>
              <a:xfrm>
                <a:off x="8198332" y="2286001"/>
                <a:ext cx="1244251" cy="406400"/>
              </a:xfrm>
              <a:prstGeom prst="roundRect">
                <a:avLst>
                  <a:gd name="adj" fmla="val 50000"/>
                </a:avLst>
              </a:prstGeom>
              <a:solidFill>
                <a:srgbClr val="48A2A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文本框 27">
                <a:extLst>
                  <a:ext uri="{FF2B5EF4-FFF2-40B4-BE49-F238E27FC236}">
                    <a16:creationId xmlns:a16="http://schemas.microsoft.com/office/drawing/2014/main" id="{1051CF3A-A1AB-F943-AFA8-E98A549133C8}"/>
                  </a:ext>
                </a:extLst>
              </p:cNvPr>
              <p:cNvSpPr txBox="1"/>
              <p:nvPr/>
            </p:nvSpPr>
            <p:spPr>
              <a:xfrm>
                <a:off x="8217985" y="2309225"/>
                <a:ext cx="1192928" cy="343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b="1" dirty="0">
                    <a:solidFill>
                      <a:schemeClr val="bg1"/>
                    </a:solidFill>
                  </a:rPr>
                  <a:t>Crawler Start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294DF79-ACD7-5141-B7CD-9FB34E483234}"/>
                </a:ext>
              </a:extLst>
            </p:cNvPr>
            <p:cNvGrpSpPr/>
            <p:nvPr/>
          </p:nvGrpSpPr>
          <p:grpSpPr>
            <a:xfrm>
              <a:off x="4615175" y="2263493"/>
              <a:ext cx="2228949" cy="825395"/>
              <a:chOff x="3885825" y="2158703"/>
              <a:chExt cx="2228949" cy="825395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9E68A85-2F06-AC4A-BE1F-2329A3DB08A8}"/>
                  </a:ext>
                </a:extLst>
              </p:cNvPr>
              <p:cNvGrpSpPr/>
              <p:nvPr/>
            </p:nvGrpSpPr>
            <p:grpSpPr>
              <a:xfrm rot="1372522">
                <a:off x="3885825" y="2158703"/>
                <a:ext cx="2228949" cy="825395"/>
                <a:chOff x="3838119" y="2160188"/>
                <a:chExt cx="2228949" cy="825395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76294425-454F-1549-B746-715691C142DD}"/>
                    </a:ext>
                  </a:extLst>
                </p:cNvPr>
                <p:cNvGrpSpPr/>
                <p:nvPr/>
              </p:nvGrpSpPr>
              <p:grpSpPr>
                <a:xfrm rot="20286924">
                  <a:off x="3838119" y="2160188"/>
                  <a:ext cx="2052385" cy="400110"/>
                  <a:chOff x="8198332" y="2286001"/>
                  <a:chExt cx="1244251" cy="406400"/>
                </a:xfrm>
              </p:grpSpPr>
              <p:sp>
                <p:nvSpPr>
                  <p:cNvPr id="52" name="圆角矩形 10">
                    <a:extLst>
                      <a:ext uri="{FF2B5EF4-FFF2-40B4-BE49-F238E27FC236}">
                        <a16:creationId xmlns:a16="http://schemas.microsoft.com/office/drawing/2014/main" id="{ABAD5937-9E75-654A-A43B-A5E8FE9711FF}"/>
                      </a:ext>
                    </a:extLst>
                  </p:cNvPr>
                  <p:cNvSpPr/>
                  <p:nvPr/>
                </p:nvSpPr>
                <p:spPr>
                  <a:xfrm>
                    <a:off x="8198332" y="2286001"/>
                    <a:ext cx="1244251" cy="40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48A2A0">
                      <a:alpha val="7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" name="文本框 27">
                    <a:extLst>
                      <a:ext uri="{FF2B5EF4-FFF2-40B4-BE49-F238E27FC236}">
                        <a16:creationId xmlns:a16="http://schemas.microsoft.com/office/drawing/2014/main" id="{979BE515-9E73-0D4A-8396-FB65B390E5C2}"/>
                      </a:ext>
                    </a:extLst>
                  </p:cNvPr>
                  <p:cNvSpPr txBox="1"/>
                  <p:nvPr/>
                </p:nvSpPr>
                <p:spPr>
                  <a:xfrm>
                    <a:off x="8268229" y="2297873"/>
                    <a:ext cx="1046839" cy="3438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1600" b="1" dirty="0">
                        <a:solidFill>
                          <a:schemeClr val="bg1"/>
                        </a:solidFill>
                      </a:rPr>
                      <a:t>Parse Main Page</a:t>
                    </a:r>
                    <a:endParaRPr lang="zh-CN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17F4F3A0-D0CA-CC4B-8CB9-23B9CAFF5B3F}"/>
                    </a:ext>
                  </a:extLst>
                </p:cNvPr>
                <p:cNvGrpSpPr/>
                <p:nvPr/>
              </p:nvGrpSpPr>
              <p:grpSpPr>
                <a:xfrm rot="20256333">
                  <a:off x="4049744" y="2579183"/>
                  <a:ext cx="2017324" cy="406400"/>
                  <a:chOff x="4602932" y="2286001"/>
                  <a:chExt cx="2017324" cy="406400"/>
                </a:xfrm>
              </p:grpSpPr>
              <p:sp>
                <p:nvSpPr>
                  <p:cNvPr id="56" name="圆角矩形 6">
                    <a:extLst>
                      <a:ext uri="{FF2B5EF4-FFF2-40B4-BE49-F238E27FC236}">
                        <a16:creationId xmlns:a16="http://schemas.microsoft.com/office/drawing/2014/main" id="{4792DF6F-2D74-F149-91CF-559DE08D2DE9}"/>
                      </a:ext>
                    </a:extLst>
                  </p:cNvPr>
                  <p:cNvSpPr/>
                  <p:nvPr/>
                </p:nvSpPr>
                <p:spPr>
                  <a:xfrm>
                    <a:off x="4602932" y="2286001"/>
                    <a:ext cx="2017324" cy="40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6C92C0">
                      <a:alpha val="7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7" name="文本框 26">
                    <a:extLst>
                      <a:ext uri="{FF2B5EF4-FFF2-40B4-BE49-F238E27FC236}">
                        <a16:creationId xmlns:a16="http://schemas.microsoft.com/office/drawing/2014/main" id="{64F69643-A7AB-B64A-BF18-C722D1A5DAAB}"/>
                      </a:ext>
                    </a:extLst>
                  </p:cNvPr>
                  <p:cNvSpPr txBox="1"/>
                  <p:nvPr/>
                </p:nvSpPr>
                <p:spPr>
                  <a:xfrm>
                    <a:off x="6207589" y="2309225"/>
                    <a:ext cx="18473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endParaRPr lang="zh-CN" alt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58" name="文本框 27">
                <a:extLst>
                  <a:ext uri="{FF2B5EF4-FFF2-40B4-BE49-F238E27FC236}">
                    <a16:creationId xmlns:a16="http://schemas.microsoft.com/office/drawing/2014/main" id="{75606078-98A0-2249-BFDF-18553DCC6838}"/>
                  </a:ext>
                </a:extLst>
              </p:cNvPr>
              <p:cNvSpPr txBox="1"/>
              <p:nvPr/>
            </p:nvSpPr>
            <p:spPr>
              <a:xfrm>
                <a:off x="4118487" y="2619615"/>
                <a:ext cx="17636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b="1" dirty="0">
                    <a:solidFill>
                      <a:schemeClr val="bg1"/>
                    </a:solidFill>
                  </a:rPr>
                  <a:t>Finish Main Page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9E8EE48-AF54-DD44-A4F5-FE20FB22B431}"/>
                </a:ext>
              </a:extLst>
            </p:cNvPr>
            <p:cNvGrpSpPr/>
            <p:nvPr/>
          </p:nvGrpSpPr>
          <p:grpSpPr>
            <a:xfrm>
              <a:off x="4434332" y="3922400"/>
              <a:ext cx="2622742" cy="400110"/>
              <a:chOff x="4482682" y="3652593"/>
              <a:chExt cx="2622742" cy="400110"/>
            </a:xfrm>
          </p:grpSpPr>
          <p:sp>
            <p:nvSpPr>
              <p:cNvPr id="64" name="圆角矩形 10">
                <a:extLst>
                  <a:ext uri="{FF2B5EF4-FFF2-40B4-BE49-F238E27FC236}">
                    <a16:creationId xmlns:a16="http://schemas.microsoft.com/office/drawing/2014/main" id="{EB3098D5-9513-E945-98AF-2CB81BE5F298}"/>
                  </a:ext>
                </a:extLst>
              </p:cNvPr>
              <p:cNvSpPr/>
              <p:nvPr/>
            </p:nvSpPr>
            <p:spPr>
              <a:xfrm>
                <a:off x="4493854" y="3652593"/>
                <a:ext cx="2611570" cy="400110"/>
              </a:xfrm>
              <a:prstGeom prst="roundRect">
                <a:avLst>
                  <a:gd name="adj" fmla="val 50000"/>
                </a:avLst>
              </a:prstGeom>
              <a:solidFill>
                <a:srgbClr val="48A2A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文本框 27">
                <a:extLst>
                  <a:ext uri="{FF2B5EF4-FFF2-40B4-BE49-F238E27FC236}">
                    <a16:creationId xmlns:a16="http://schemas.microsoft.com/office/drawing/2014/main" id="{CFA9E6B1-C71B-3842-BC51-B34A1938684D}"/>
                  </a:ext>
                </a:extLst>
              </p:cNvPr>
              <p:cNvSpPr txBox="1"/>
              <p:nvPr/>
            </p:nvSpPr>
            <p:spPr>
              <a:xfrm>
                <a:off x="4482682" y="3661291"/>
                <a:ext cx="25260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b="1" dirty="0">
                    <a:solidFill>
                      <a:schemeClr val="bg1"/>
                    </a:solidFill>
                  </a:rPr>
                  <a:t>Parse Detail Information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615D7AA-8D1B-1B42-8DB0-EBEDC9EFE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3980" y="2635949"/>
              <a:ext cx="831390" cy="2168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6B9F77C-4609-DD45-B6ED-2D3DC3079218}"/>
                </a:ext>
              </a:extLst>
            </p:cNvPr>
            <p:cNvCxnSpPr>
              <a:cxnSpLocks/>
            </p:cNvCxnSpPr>
            <p:nvPr/>
          </p:nvCxnSpPr>
          <p:spPr>
            <a:xfrm>
              <a:off x="6756036" y="2663300"/>
              <a:ext cx="865675" cy="2128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AFEA77D-4604-CC43-9221-41A937CD7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2" y="3885431"/>
              <a:ext cx="483891" cy="1851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91A2946-D668-3045-81A7-A773312D2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2871" y="3789622"/>
              <a:ext cx="565765" cy="2810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A71EABEF-B755-364C-963D-EE365BC1543D}"/>
                </a:ext>
              </a:extLst>
            </p:cNvPr>
            <p:cNvGrpSpPr/>
            <p:nvPr/>
          </p:nvGrpSpPr>
          <p:grpSpPr>
            <a:xfrm>
              <a:off x="7521007" y="1923340"/>
              <a:ext cx="2405309" cy="2734969"/>
              <a:chOff x="7384788" y="2032804"/>
              <a:chExt cx="2405309" cy="2734969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D25D1FF-1B0B-D849-ABCA-3270DA592377}"/>
                  </a:ext>
                </a:extLst>
              </p:cNvPr>
              <p:cNvGrpSpPr/>
              <p:nvPr/>
            </p:nvGrpSpPr>
            <p:grpSpPr>
              <a:xfrm>
                <a:off x="9186319" y="2901343"/>
                <a:ext cx="603778" cy="579494"/>
                <a:chOff x="9455566" y="2958699"/>
                <a:chExt cx="603778" cy="579494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EFD3B8F1-E650-6A4B-AB40-FDE99031A289}"/>
                    </a:ext>
                  </a:extLst>
                </p:cNvPr>
                <p:cNvGrpSpPr/>
                <p:nvPr/>
              </p:nvGrpSpPr>
              <p:grpSpPr>
                <a:xfrm>
                  <a:off x="9455566" y="2958699"/>
                  <a:ext cx="603778" cy="579494"/>
                  <a:chOff x="9403951" y="3789622"/>
                  <a:chExt cx="603778" cy="579494"/>
                </a:xfrm>
              </p:grpSpPr>
              <p:sp>
                <p:nvSpPr>
                  <p:cNvPr id="19" name="椭圆 18"/>
                  <p:cNvSpPr/>
                  <p:nvPr/>
                </p:nvSpPr>
                <p:spPr>
                  <a:xfrm>
                    <a:off x="9403951" y="3789622"/>
                    <a:ext cx="603778" cy="579494"/>
                  </a:xfrm>
                  <a:prstGeom prst="ellipse">
                    <a:avLst/>
                  </a:prstGeom>
                  <a:solidFill>
                    <a:srgbClr val="6C92C0">
                      <a:alpha val="7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9461891" y="3869402"/>
                    <a:ext cx="51321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000" b="1" dirty="0">
                        <a:solidFill>
                          <a:schemeClr val="bg1"/>
                        </a:solidFill>
                      </a:rPr>
                      <a:t>04</a:t>
                    </a:r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5" name="椭圆 34"/>
                <p:cNvSpPr/>
                <p:nvPr/>
              </p:nvSpPr>
              <p:spPr>
                <a:xfrm>
                  <a:off x="9864699" y="3346283"/>
                  <a:ext cx="191910" cy="191910"/>
                </a:xfrm>
                <a:prstGeom prst="ellipse">
                  <a:avLst/>
                </a:prstGeom>
                <a:solidFill>
                  <a:srgbClr val="48A2A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A7B1D27-3CE0-4047-9112-096789BFA723}"/>
                  </a:ext>
                </a:extLst>
              </p:cNvPr>
              <p:cNvGrpSpPr/>
              <p:nvPr/>
            </p:nvGrpSpPr>
            <p:grpSpPr>
              <a:xfrm>
                <a:off x="7634499" y="2723426"/>
                <a:ext cx="1434485" cy="1347199"/>
                <a:chOff x="4495929" y="3441699"/>
                <a:chExt cx="1218122" cy="1197535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C24C5B37-5C5F-3C44-A01F-3C3D19DB5056}"/>
                    </a:ext>
                  </a:extLst>
                </p:cNvPr>
                <p:cNvGrpSpPr/>
                <p:nvPr/>
              </p:nvGrpSpPr>
              <p:grpSpPr>
                <a:xfrm>
                  <a:off x="4495929" y="3441699"/>
                  <a:ext cx="1218122" cy="1197535"/>
                  <a:chOff x="4495929" y="3441700"/>
                  <a:chExt cx="952500" cy="952500"/>
                </a:xfrm>
              </p:grpSpPr>
              <p:sp>
                <p:nvSpPr>
                  <p:cNvPr id="9" name="椭圆 8"/>
                  <p:cNvSpPr/>
                  <p:nvPr/>
                </p:nvSpPr>
                <p:spPr>
                  <a:xfrm>
                    <a:off x="4495929" y="3441700"/>
                    <a:ext cx="952500" cy="952500"/>
                  </a:xfrm>
                  <a:prstGeom prst="ellipse">
                    <a:avLst/>
                  </a:prstGeom>
                  <a:solidFill>
                    <a:srgbClr val="6C92C0">
                      <a:alpha val="7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" name="椭圆 32"/>
                  <p:cNvSpPr/>
                  <p:nvPr/>
                </p:nvSpPr>
                <p:spPr>
                  <a:xfrm>
                    <a:off x="5203969" y="4148747"/>
                    <a:ext cx="191910" cy="191910"/>
                  </a:xfrm>
                  <a:prstGeom prst="ellipse">
                    <a:avLst/>
                  </a:prstGeom>
                  <a:solidFill>
                    <a:srgbClr val="48A2A0">
                      <a:alpha val="7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9" name="文本框 4">
                  <a:extLst>
                    <a:ext uri="{FF2B5EF4-FFF2-40B4-BE49-F238E27FC236}">
                      <a16:creationId xmlns:a16="http://schemas.microsoft.com/office/drawing/2014/main" id="{0D36A336-C451-6045-86D7-7C5FA6CB7125}"/>
                    </a:ext>
                  </a:extLst>
                </p:cNvPr>
                <p:cNvSpPr txBox="1"/>
                <p:nvPr/>
              </p:nvSpPr>
              <p:spPr>
                <a:xfrm>
                  <a:off x="4550984" y="3641950"/>
                  <a:ext cx="1123051" cy="8481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800" b="1" dirty="0">
                      <a:solidFill>
                        <a:schemeClr val="bg1"/>
                      </a:solidFill>
                    </a:rPr>
                    <a:t>Worker</a:t>
                  </a:r>
                </a:p>
                <a:p>
                  <a:pPr algn="ctr"/>
                  <a:r>
                    <a:rPr lang="en-US" altLang="zh-CN" sz="2800" b="1" dirty="0">
                      <a:solidFill>
                        <a:schemeClr val="bg1"/>
                      </a:solidFill>
                    </a:rPr>
                    <a:t>Actor</a:t>
                  </a:r>
                  <a:endParaRPr lang="zh-CN" altLang="en-US" sz="2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7F12055-ADE8-8E47-A353-C77BB320D8C6}"/>
                  </a:ext>
                </a:extLst>
              </p:cNvPr>
              <p:cNvGrpSpPr/>
              <p:nvPr/>
            </p:nvGrpSpPr>
            <p:grpSpPr>
              <a:xfrm>
                <a:off x="8085888" y="2032804"/>
                <a:ext cx="603778" cy="579494"/>
                <a:chOff x="9455566" y="2958699"/>
                <a:chExt cx="603778" cy="579494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1A7DE6A4-FCBD-9F49-BB4A-9C0440125E50}"/>
                    </a:ext>
                  </a:extLst>
                </p:cNvPr>
                <p:cNvGrpSpPr/>
                <p:nvPr/>
              </p:nvGrpSpPr>
              <p:grpSpPr>
                <a:xfrm>
                  <a:off x="9455566" y="2958699"/>
                  <a:ext cx="603778" cy="579494"/>
                  <a:chOff x="9403951" y="3789622"/>
                  <a:chExt cx="603778" cy="579494"/>
                </a:xfrm>
              </p:grpSpPr>
              <p:sp>
                <p:nvSpPr>
                  <p:cNvPr id="89" name="椭圆 18">
                    <a:extLst>
                      <a:ext uri="{FF2B5EF4-FFF2-40B4-BE49-F238E27FC236}">
                        <a16:creationId xmlns:a16="http://schemas.microsoft.com/office/drawing/2014/main" id="{9CC3E2AB-1DC4-2746-8C49-C531834C1F77}"/>
                      </a:ext>
                    </a:extLst>
                  </p:cNvPr>
                  <p:cNvSpPr/>
                  <p:nvPr/>
                </p:nvSpPr>
                <p:spPr>
                  <a:xfrm>
                    <a:off x="9403951" y="3789622"/>
                    <a:ext cx="603778" cy="579494"/>
                  </a:xfrm>
                  <a:prstGeom prst="ellipse">
                    <a:avLst/>
                  </a:prstGeom>
                  <a:solidFill>
                    <a:srgbClr val="6C92C0">
                      <a:alpha val="7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" name="文本框 19">
                    <a:extLst>
                      <a:ext uri="{FF2B5EF4-FFF2-40B4-BE49-F238E27FC236}">
                        <a16:creationId xmlns:a16="http://schemas.microsoft.com/office/drawing/2014/main" id="{C860747F-FA8A-6047-82CC-3002BFDF9950}"/>
                      </a:ext>
                    </a:extLst>
                  </p:cNvPr>
                  <p:cNvSpPr txBox="1"/>
                  <p:nvPr/>
                </p:nvSpPr>
                <p:spPr>
                  <a:xfrm>
                    <a:off x="9461891" y="3869402"/>
                    <a:ext cx="51321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000" b="1" dirty="0">
                        <a:solidFill>
                          <a:schemeClr val="bg1"/>
                        </a:solidFill>
                      </a:rPr>
                      <a:t>02</a:t>
                    </a:r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88" name="椭圆 34">
                  <a:extLst>
                    <a:ext uri="{FF2B5EF4-FFF2-40B4-BE49-F238E27FC236}">
                      <a16:creationId xmlns:a16="http://schemas.microsoft.com/office/drawing/2014/main" id="{654638F8-CA1A-9C4C-AFEB-2F0CE8AB06D7}"/>
                    </a:ext>
                  </a:extLst>
                </p:cNvPr>
                <p:cNvSpPr/>
                <p:nvPr/>
              </p:nvSpPr>
              <p:spPr>
                <a:xfrm>
                  <a:off x="9864699" y="3346283"/>
                  <a:ext cx="191910" cy="191910"/>
                </a:xfrm>
                <a:prstGeom prst="ellipse">
                  <a:avLst/>
                </a:prstGeom>
                <a:solidFill>
                  <a:srgbClr val="48A2A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2AAFCEA5-BDDA-C64D-81B7-CAC097C86605}"/>
                  </a:ext>
                </a:extLst>
              </p:cNvPr>
              <p:cNvGrpSpPr/>
              <p:nvPr/>
            </p:nvGrpSpPr>
            <p:grpSpPr>
              <a:xfrm>
                <a:off x="8764361" y="2291118"/>
                <a:ext cx="603778" cy="579494"/>
                <a:chOff x="9455566" y="2958699"/>
                <a:chExt cx="603778" cy="579494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9E3F8A8F-A074-294E-B880-F2F0C8508073}"/>
                    </a:ext>
                  </a:extLst>
                </p:cNvPr>
                <p:cNvGrpSpPr/>
                <p:nvPr/>
              </p:nvGrpSpPr>
              <p:grpSpPr>
                <a:xfrm>
                  <a:off x="9455566" y="2958699"/>
                  <a:ext cx="603778" cy="579494"/>
                  <a:chOff x="9403951" y="3789622"/>
                  <a:chExt cx="603778" cy="579494"/>
                </a:xfrm>
              </p:grpSpPr>
              <p:sp>
                <p:nvSpPr>
                  <p:cNvPr id="94" name="椭圆 18">
                    <a:extLst>
                      <a:ext uri="{FF2B5EF4-FFF2-40B4-BE49-F238E27FC236}">
                        <a16:creationId xmlns:a16="http://schemas.microsoft.com/office/drawing/2014/main" id="{3A64F68E-2312-8D46-9EB5-1FEBE4A42BB5}"/>
                      </a:ext>
                    </a:extLst>
                  </p:cNvPr>
                  <p:cNvSpPr/>
                  <p:nvPr/>
                </p:nvSpPr>
                <p:spPr>
                  <a:xfrm>
                    <a:off x="9403951" y="3789622"/>
                    <a:ext cx="603778" cy="579494"/>
                  </a:xfrm>
                  <a:prstGeom prst="ellipse">
                    <a:avLst/>
                  </a:prstGeom>
                  <a:solidFill>
                    <a:srgbClr val="6C92C0">
                      <a:alpha val="7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文本框 19">
                    <a:extLst>
                      <a:ext uri="{FF2B5EF4-FFF2-40B4-BE49-F238E27FC236}">
                        <a16:creationId xmlns:a16="http://schemas.microsoft.com/office/drawing/2014/main" id="{D5875904-54F7-C44F-8D4F-4E010E8EE4F4}"/>
                      </a:ext>
                    </a:extLst>
                  </p:cNvPr>
                  <p:cNvSpPr txBox="1"/>
                  <p:nvPr/>
                </p:nvSpPr>
                <p:spPr>
                  <a:xfrm>
                    <a:off x="9461891" y="3869402"/>
                    <a:ext cx="51321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000" b="1" dirty="0">
                        <a:solidFill>
                          <a:schemeClr val="bg1"/>
                        </a:solidFill>
                      </a:rPr>
                      <a:t>03</a:t>
                    </a:r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93" name="椭圆 34">
                  <a:extLst>
                    <a:ext uri="{FF2B5EF4-FFF2-40B4-BE49-F238E27FC236}">
                      <a16:creationId xmlns:a16="http://schemas.microsoft.com/office/drawing/2014/main" id="{B05B67BC-DD26-084B-819D-C8E69BE33F6A}"/>
                    </a:ext>
                  </a:extLst>
                </p:cNvPr>
                <p:cNvSpPr/>
                <p:nvPr/>
              </p:nvSpPr>
              <p:spPr>
                <a:xfrm>
                  <a:off x="9864699" y="3346283"/>
                  <a:ext cx="191910" cy="191910"/>
                </a:xfrm>
                <a:prstGeom prst="ellipse">
                  <a:avLst/>
                </a:prstGeom>
                <a:solidFill>
                  <a:srgbClr val="48A2A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484AAEAF-8517-2A4C-A8AE-474E7C9A72E8}"/>
                  </a:ext>
                </a:extLst>
              </p:cNvPr>
              <p:cNvGrpSpPr/>
              <p:nvPr/>
            </p:nvGrpSpPr>
            <p:grpSpPr>
              <a:xfrm>
                <a:off x="9135547" y="3553183"/>
                <a:ext cx="603778" cy="579494"/>
                <a:chOff x="9455566" y="2958699"/>
                <a:chExt cx="603778" cy="579494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1C89A7B5-A612-F642-98E2-B0247067B8A3}"/>
                    </a:ext>
                  </a:extLst>
                </p:cNvPr>
                <p:cNvGrpSpPr/>
                <p:nvPr/>
              </p:nvGrpSpPr>
              <p:grpSpPr>
                <a:xfrm>
                  <a:off x="9455566" y="2958699"/>
                  <a:ext cx="603778" cy="579494"/>
                  <a:chOff x="9403951" y="3789622"/>
                  <a:chExt cx="603778" cy="579494"/>
                </a:xfrm>
              </p:grpSpPr>
              <p:sp>
                <p:nvSpPr>
                  <p:cNvPr id="99" name="椭圆 18">
                    <a:extLst>
                      <a:ext uri="{FF2B5EF4-FFF2-40B4-BE49-F238E27FC236}">
                        <a16:creationId xmlns:a16="http://schemas.microsoft.com/office/drawing/2014/main" id="{FEFE96EE-B3AF-0F48-883B-6FCC983F1F87}"/>
                      </a:ext>
                    </a:extLst>
                  </p:cNvPr>
                  <p:cNvSpPr/>
                  <p:nvPr/>
                </p:nvSpPr>
                <p:spPr>
                  <a:xfrm>
                    <a:off x="9403951" y="3789622"/>
                    <a:ext cx="603778" cy="579494"/>
                  </a:xfrm>
                  <a:prstGeom prst="ellipse">
                    <a:avLst/>
                  </a:prstGeom>
                  <a:solidFill>
                    <a:srgbClr val="6C92C0">
                      <a:alpha val="7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文本框 19">
                    <a:extLst>
                      <a:ext uri="{FF2B5EF4-FFF2-40B4-BE49-F238E27FC236}">
                        <a16:creationId xmlns:a16="http://schemas.microsoft.com/office/drawing/2014/main" id="{D4A105A6-286A-4141-8EFB-3C14BD9256EE}"/>
                      </a:ext>
                    </a:extLst>
                  </p:cNvPr>
                  <p:cNvSpPr txBox="1"/>
                  <p:nvPr/>
                </p:nvSpPr>
                <p:spPr>
                  <a:xfrm>
                    <a:off x="9461891" y="3869402"/>
                    <a:ext cx="51321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000" b="1" dirty="0">
                        <a:solidFill>
                          <a:schemeClr val="bg1"/>
                        </a:solidFill>
                      </a:rPr>
                      <a:t>05</a:t>
                    </a:r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98" name="椭圆 34">
                  <a:extLst>
                    <a:ext uri="{FF2B5EF4-FFF2-40B4-BE49-F238E27FC236}">
                      <a16:creationId xmlns:a16="http://schemas.microsoft.com/office/drawing/2014/main" id="{E8822F02-0189-454A-A3EC-933839757D06}"/>
                    </a:ext>
                  </a:extLst>
                </p:cNvPr>
                <p:cNvSpPr/>
                <p:nvPr/>
              </p:nvSpPr>
              <p:spPr>
                <a:xfrm>
                  <a:off x="9864699" y="3346283"/>
                  <a:ext cx="191910" cy="191910"/>
                </a:xfrm>
                <a:prstGeom prst="ellipse">
                  <a:avLst/>
                </a:prstGeom>
                <a:solidFill>
                  <a:srgbClr val="48A2A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D8A8D875-594B-8842-8898-E84BF42B70E6}"/>
                  </a:ext>
                </a:extLst>
              </p:cNvPr>
              <p:cNvGrpSpPr/>
              <p:nvPr/>
            </p:nvGrpSpPr>
            <p:grpSpPr>
              <a:xfrm>
                <a:off x="8767096" y="4089266"/>
                <a:ext cx="603778" cy="579494"/>
                <a:chOff x="9455566" y="2958699"/>
                <a:chExt cx="603778" cy="579494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86F1B457-E240-4B44-AD39-C2E394BF5DB8}"/>
                    </a:ext>
                  </a:extLst>
                </p:cNvPr>
                <p:cNvGrpSpPr/>
                <p:nvPr/>
              </p:nvGrpSpPr>
              <p:grpSpPr>
                <a:xfrm>
                  <a:off x="9455566" y="2958699"/>
                  <a:ext cx="603778" cy="579494"/>
                  <a:chOff x="9403951" y="3789622"/>
                  <a:chExt cx="603778" cy="579494"/>
                </a:xfrm>
              </p:grpSpPr>
              <p:sp>
                <p:nvSpPr>
                  <p:cNvPr id="104" name="椭圆 18">
                    <a:extLst>
                      <a:ext uri="{FF2B5EF4-FFF2-40B4-BE49-F238E27FC236}">
                        <a16:creationId xmlns:a16="http://schemas.microsoft.com/office/drawing/2014/main" id="{60FD88DB-4FA5-AF45-BC1C-FF5538C4ECB8}"/>
                      </a:ext>
                    </a:extLst>
                  </p:cNvPr>
                  <p:cNvSpPr/>
                  <p:nvPr/>
                </p:nvSpPr>
                <p:spPr>
                  <a:xfrm>
                    <a:off x="9403951" y="3789622"/>
                    <a:ext cx="603778" cy="579494"/>
                  </a:xfrm>
                  <a:prstGeom prst="ellipse">
                    <a:avLst/>
                  </a:prstGeom>
                  <a:solidFill>
                    <a:srgbClr val="6C92C0">
                      <a:alpha val="7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" name="文本框 19">
                    <a:extLst>
                      <a:ext uri="{FF2B5EF4-FFF2-40B4-BE49-F238E27FC236}">
                        <a16:creationId xmlns:a16="http://schemas.microsoft.com/office/drawing/2014/main" id="{902E23C3-4FB3-A345-97B7-CF49D3DA8FCC}"/>
                      </a:ext>
                    </a:extLst>
                  </p:cNvPr>
                  <p:cNvSpPr txBox="1"/>
                  <p:nvPr/>
                </p:nvSpPr>
                <p:spPr>
                  <a:xfrm>
                    <a:off x="9461891" y="3869402"/>
                    <a:ext cx="51321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000" b="1" dirty="0">
                        <a:solidFill>
                          <a:schemeClr val="bg1"/>
                        </a:solidFill>
                      </a:rPr>
                      <a:t>06</a:t>
                    </a:r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03" name="椭圆 34">
                  <a:extLst>
                    <a:ext uri="{FF2B5EF4-FFF2-40B4-BE49-F238E27FC236}">
                      <a16:creationId xmlns:a16="http://schemas.microsoft.com/office/drawing/2014/main" id="{4E7A4058-2E31-E549-89F3-61A7F4822BC5}"/>
                    </a:ext>
                  </a:extLst>
                </p:cNvPr>
                <p:cNvSpPr/>
                <p:nvPr/>
              </p:nvSpPr>
              <p:spPr>
                <a:xfrm>
                  <a:off x="9864699" y="3346283"/>
                  <a:ext cx="191910" cy="191910"/>
                </a:xfrm>
                <a:prstGeom prst="ellipse">
                  <a:avLst/>
                </a:prstGeom>
                <a:solidFill>
                  <a:srgbClr val="48A2A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866140C-B4DD-1E47-B4DA-DB74EF2AE3D6}"/>
                  </a:ext>
                </a:extLst>
              </p:cNvPr>
              <p:cNvGrpSpPr/>
              <p:nvPr/>
            </p:nvGrpSpPr>
            <p:grpSpPr>
              <a:xfrm>
                <a:off x="8127111" y="4188279"/>
                <a:ext cx="603778" cy="579494"/>
                <a:chOff x="9455566" y="2958699"/>
                <a:chExt cx="603778" cy="579494"/>
              </a:xfrm>
            </p:grpSpPr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C4E2336-BA75-DD47-B0F3-E1455BEAFE4A}"/>
                    </a:ext>
                  </a:extLst>
                </p:cNvPr>
                <p:cNvGrpSpPr/>
                <p:nvPr/>
              </p:nvGrpSpPr>
              <p:grpSpPr>
                <a:xfrm>
                  <a:off x="9455566" y="2958699"/>
                  <a:ext cx="603778" cy="579494"/>
                  <a:chOff x="9403951" y="3789622"/>
                  <a:chExt cx="603778" cy="579494"/>
                </a:xfrm>
              </p:grpSpPr>
              <p:sp>
                <p:nvSpPr>
                  <p:cNvPr id="109" name="椭圆 18">
                    <a:extLst>
                      <a:ext uri="{FF2B5EF4-FFF2-40B4-BE49-F238E27FC236}">
                        <a16:creationId xmlns:a16="http://schemas.microsoft.com/office/drawing/2014/main" id="{BEDB608C-DC20-E242-8B74-509ED16CDB23}"/>
                      </a:ext>
                    </a:extLst>
                  </p:cNvPr>
                  <p:cNvSpPr/>
                  <p:nvPr/>
                </p:nvSpPr>
                <p:spPr>
                  <a:xfrm>
                    <a:off x="9403951" y="3789622"/>
                    <a:ext cx="603778" cy="579494"/>
                  </a:xfrm>
                  <a:prstGeom prst="ellipse">
                    <a:avLst/>
                  </a:prstGeom>
                  <a:solidFill>
                    <a:srgbClr val="6C92C0">
                      <a:alpha val="7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" name="文本框 19">
                    <a:extLst>
                      <a:ext uri="{FF2B5EF4-FFF2-40B4-BE49-F238E27FC236}">
                        <a16:creationId xmlns:a16="http://schemas.microsoft.com/office/drawing/2014/main" id="{40C86705-4AEE-2141-BB3B-D8AF93F82AB0}"/>
                      </a:ext>
                    </a:extLst>
                  </p:cNvPr>
                  <p:cNvSpPr txBox="1"/>
                  <p:nvPr/>
                </p:nvSpPr>
                <p:spPr>
                  <a:xfrm>
                    <a:off x="9461891" y="3869402"/>
                    <a:ext cx="51321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000" b="1" dirty="0">
                        <a:solidFill>
                          <a:schemeClr val="bg1"/>
                        </a:solidFill>
                      </a:rPr>
                      <a:t>07</a:t>
                    </a:r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08" name="椭圆 34">
                  <a:extLst>
                    <a:ext uri="{FF2B5EF4-FFF2-40B4-BE49-F238E27FC236}">
                      <a16:creationId xmlns:a16="http://schemas.microsoft.com/office/drawing/2014/main" id="{B12C2336-F303-DC49-8ABA-6CD962F5E623}"/>
                    </a:ext>
                  </a:extLst>
                </p:cNvPr>
                <p:cNvSpPr/>
                <p:nvPr/>
              </p:nvSpPr>
              <p:spPr>
                <a:xfrm>
                  <a:off x="9864699" y="3346283"/>
                  <a:ext cx="191910" cy="191910"/>
                </a:xfrm>
                <a:prstGeom prst="ellipse">
                  <a:avLst/>
                </a:prstGeom>
                <a:solidFill>
                  <a:srgbClr val="48A2A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72892501-80A2-B34E-B0AC-48D838520439}"/>
                  </a:ext>
                </a:extLst>
              </p:cNvPr>
              <p:cNvGrpSpPr/>
              <p:nvPr/>
            </p:nvGrpSpPr>
            <p:grpSpPr>
              <a:xfrm>
                <a:off x="7437857" y="4002085"/>
                <a:ext cx="603778" cy="579494"/>
                <a:chOff x="9455566" y="2958699"/>
                <a:chExt cx="603778" cy="579494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B3A2229D-0E36-0749-B37F-DBB14205456D}"/>
                    </a:ext>
                  </a:extLst>
                </p:cNvPr>
                <p:cNvGrpSpPr/>
                <p:nvPr/>
              </p:nvGrpSpPr>
              <p:grpSpPr>
                <a:xfrm>
                  <a:off x="9455566" y="2958699"/>
                  <a:ext cx="603778" cy="579494"/>
                  <a:chOff x="9403951" y="3789622"/>
                  <a:chExt cx="603778" cy="579494"/>
                </a:xfrm>
              </p:grpSpPr>
              <p:sp>
                <p:nvSpPr>
                  <p:cNvPr id="114" name="椭圆 18">
                    <a:extLst>
                      <a:ext uri="{FF2B5EF4-FFF2-40B4-BE49-F238E27FC236}">
                        <a16:creationId xmlns:a16="http://schemas.microsoft.com/office/drawing/2014/main" id="{C8319C5B-DF83-3945-8215-BCC873F27932}"/>
                      </a:ext>
                    </a:extLst>
                  </p:cNvPr>
                  <p:cNvSpPr/>
                  <p:nvPr/>
                </p:nvSpPr>
                <p:spPr>
                  <a:xfrm>
                    <a:off x="9403951" y="3789622"/>
                    <a:ext cx="603778" cy="579494"/>
                  </a:xfrm>
                  <a:prstGeom prst="ellipse">
                    <a:avLst/>
                  </a:prstGeom>
                  <a:solidFill>
                    <a:srgbClr val="6C92C0">
                      <a:alpha val="7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5" name="文本框 19">
                    <a:extLst>
                      <a:ext uri="{FF2B5EF4-FFF2-40B4-BE49-F238E27FC236}">
                        <a16:creationId xmlns:a16="http://schemas.microsoft.com/office/drawing/2014/main" id="{5B261292-E2C2-EB48-9A10-E0DDF824F32B}"/>
                      </a:ext>
                    </a:extLst>
                  </p:cNvPr>
                  <p:cNvSpPr txBox="1"/>
                  <p:nvPr/>
                </p:nvSpPr>
                <p:spPr>
                  <a:xfrm>
                    <a:off x="9461891" y="3869402"/>
                    <a:ext cx="51321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000" b="1" dirty="0">
                        <a:solidFill>
                          <a:schemeClr val="bg1"/>
                        </a:solidFill>
                      </a:rPr>
                      <a:t>08</a:t>
                    </a:r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13" name="椭圆 34">
                  <a:extLst>
                    <a:ext uri="{FF2B5EF4-FFF2-40B4-BE49-F238E27FC236}">
                      <a16:creationId xmlns:a16="http://schemas.microsoft.com/office/drawing/2014/main" id="{B8F3D3E1-9345-5F4D-BB9E-89C21E6CC84C}"/>
                    </a:ext>
                  </a:extLst>
                </p:cNvPr>
                <p:cNvSpPr/>
                <p:nvPr/>
              </p:nvSpPr>
              <p:spPr>
                <a:xfrm>
                  <a:off x="9864699" y="3346283"/>
                  <a:ext cx="191910" cy="191910"/>
                </a:xfrm>
                <a:prstGeom prst="ellipse">
                  <a:avLst/>
                </a:prstGeom>
                <a:solidFill>
                  <a:srgbClr val="48A2A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E36B8055-54F6-284E-AA86-14FDCFFD7D60}"/>
                  </a:ext>
                </a:extLst>
              </p:cNvPr>
              <p:cNvGrpSpPr/>
              <p:nvPr/>
            </p:nvGrpSpPr>
            <p:grpSpPr>
              <a:xfrm>
                <a:off x="7384788" y="2168280"/>
                <a:ext cx="603778" cy="579494"/>
                <a:chOff x="9455566" y="2958699"/>
                <a:chExt cx="603778" cy="579494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BD962482-36E3-F64C-8B00-395A40881B3D}"/>
                    </a:ext>
                  </a:extLst>
                </p:cNvPr>
                <p:cNvGrpSpPr/>
                <p:nvPr/>
              </p:nvGrpSpPr>
              <p:grpSpPr>
                <a:xfrm>
                  <a:off x="9455566" y="2958699"/>
                  <a:ext cx="603778" cy="579494"/>
                  <a:chOff x="9403951" y="3789622"/>
                  <a:chExt cx="603778" cy="579494"/>
                </a:xfrm>
              </p:grpSpPr>
              <p:sp>
                <p:nvSpPr>
                  <p:cNvPr id="119" name="椭圆 18">
                    <a:extLst>
                      <a:ext uri="{FF2B5EF4-FFF2-40B4-BE49-F238E27FC236}">
                        <a16:creationId xmlns:a16="http://schemas.microsoft.com/office/drawing/2014/main" id="{90310323-BDC1-6C43-A3CE-2DDF3454F0E9}"/>
                      </a:ext>
                    </a:extLst>
                  </p:cNvPr>
                  <p:cNvSpPr/>
                  <p:nvPr/>
                </p:nvSpPr>
                <p:spPr>
                  <a:xfrm>
                    <a:off x="9403951" y="3789622"/>
                    <a:ext cx="603778" cy="579494"/>
                  </a:xfrm>
                  <a:prstGeom prst="ellipse">
                    <a:avLst/>
                  </a:prstGeom>
                  <a:solidFill>
                    <a:srgbClr val="6C92C0">
                      <a:alpha val="7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0" name="文本框 19">
                    <a:extLst>
                      <a:ext uri="{FF2B5EF4-FFF2-40B4-BE49-F238E27FC236}">
                        <a16:creationId xmlns:a16="http://schemas.microsoft.com/office/drawing/2014/main" id="{D1E9FAF3-EBA9-754A-90FD-FD6AF6BCC400}"/>
                      </a:ext>
                    </a:extLst>
                  </p:cNvPr>
                  <p:cNvSpPr txBox="1"/>
                  <p:nvPr/>
                </p:nvSpPr>
                <p:spPr>
                  <a:xfrm>
                    <a:off x="9461891" y="3869402"/>
                    <a:ext cx="51321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000" b="1" dirty="0">
                        <a:solidFill>
                          <a:schemeClr val="bg1"/>
                        </a:solidFill>
                      </a:rPr>
                      <a:t>01</a:t>
                    </a:r>
                    <a:endParaRPr lang="zh-CN" alt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18" name="椭圆 34">
                  <a:extLst>
                    <a:ext uri="{FF2B5EF4-FFF2-40B4-BE49-F238E27FC236}">
                      <a16:creationId xmlns:a16="http://schemas.microsoft.com/office/drawing/2014/main" id="{BA6A58C2-6B37-124C-B75A-0A2E103D96BA}"/>
                    </a:ext>
                  </a:extLst>
                </p:cNvPr>
                <p:cNvSpPr/>
                <p:nvPr/>
              </p:nvSpPr>
              <p:spPr>
                <a:xfrm>
                  <a:off x="9864699" y="3346283"/>
                  <a:ext cx="191910" cy="191910"/>
                </a:xfrm>
                <a:prstGeom prst="ellipse">
                  <a:avLst/>
                </a:prstGeom>
                <a:solidFill>
                  <a:srgbClr val="48A2A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</p:grpSp>
      <p:sp>
        <p:nvSpPr>
          <p:cNvPr id="128" name="文本框 20">
            <a:extLst>
              <a:ext uri="{FF2B5EF4-FFF2-40B4-BE49-F238E27FC236}">
                <a16:creationId xmlns:a16="http://schemas.microsoft.com/office/drawing/2014/main" id="{26EFD727-D256-BB4D-AEB5-413EBE53D059}"/>
              </a:ext>
            </a:extLst>
          </p:cNvPr>
          <p:cNvSpPr txBox="1"/>
          <p:nvPr/>
        </p:nvSpPr>
        <p:spPr>
          <a:xfrm>
            <a:off x="4447184" y="1639843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Task 2: Index Page Crawler</a:t>
            </a:r>
            <a:endParaRPr lang="zh-CN" altLang="en-US" dirty="0">
              <a:latin typeface="+mj-lt"/>
            </a:endParaRPr>
          </a:p>
        </p:txBody>
      </p:sp>
      <p:sp>
        <p:nvSpPr>
          <p:cNvPr id="129" name="文本框 21">
            <a:extLst>
              <a:ext uri="{FF2B5EF4-FFF2-40B4-BE49-F238E27FC236}">
                <a16:creationId xmlns:a16="http://schemas.microsoft.com/office/drawing/2014/main" id="{6F420909-993D-4841-A1C3-8E5BD539F438}"/>
              </a:ext>
            </a:extLst>
          </p:cNvPr>
          <p:cNvSpPr txBox="1"/>
          <p:nvPr/>
        </p:nvSpPr>
        <p:spPr>
          <a:xfrm>
            <a:off x="1316970" y="2036475"/>
            <a:ext cx="20161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Create and assign one child worker for each page of six categories</a:t>
            </a:r>
            <a:r>
              <a:rPr lang="zh-CN" altLang="en-US" sz="1400" dirty="0"/>
              <a:t>，</a:t>
            </a:r>
            <a:endParaRPr lang="en-US" altLang="zh-CN" sz="1400" dirty="0"/>
          </a:p>
          <a:p>
            <a:pPr algn="ctr"/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total</a:t>
            </a:r>
            <a:r>
              <a:rPr lang="zh-CN" altLang="en-US" sz="1400" dirty="0"/>
              <a:t> </a:t>
            </a:r>
            <a:r>
              <a:rPr lang="en-US" altLang="zh-CN" sz="1400" dirty="0"/>
              <a:t>number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worker</a:t>
            </a:r>
            <a:r>
              <a:rPr lang="zh-CN" altLang="en-US" sz="1400" dirty="0"/>
              <a:t> </a:t>
            </a:r>
            <a:r>
              <a:rPr lang="en-US" altLang="zh-CN" sz="1400" dirty="0"/>
              <a:t>is</a:t>
            </a:r>
            <a:r>
              <a:rPr lang="zh-CN" altLang="en-US" sz="1400" dirty="0"/>
              <a:t> </a:t>
            </a:r>
            <a:r>
              <a:rPr lang="en-US" altLang="zh-CN" sz="1400" dirty="0"/>
              <a:t>Sum(pages)</a:t>
            </a:r>
            <a:r>
              <a:rPr lang="zh-CN" altLang="en-US" sz="1400" dirty="0"/>
              <a:t> </a:t>
            </a:r>
          </a:p>
        </p:txBody>
      </p:sp>
      <p:sp>
        <p:nvSpPr>
          <p:cNvPr id="134" name="文本框 20">
            <a:extLst>
              <a:ext uri="{FF2B5EF4-FFF2-40B4-BE49-F238E27FC236}">
                <a16:creationId xmlns:a16="http://schemas.microsoft.com/office/drawing/2014/main" id="{5DBC9B7A-D47B-ED45-8F52-28B8A8278286}"/>
              </a:ext>
            </a:extLst>
          </p:cNvPr>
          <p:cNvSpPr txBox="1"/>
          <p:nvPr/>
        </p:nvSpPr>
        <p:spPr>
          <a:xfrm>
            <a:off x="7507485" y="1643240"/>
            <a:ext cx="417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Task 3: Detailed Deal Information Crawler</a:t>
            </a:r>
            <a:endParaRPr lang="zh-CN" altLang="en-US" dirty="0">
              <a:latin typeface="+mj-lt"/>
            </a:endParaRPr>
          </a:p>
        </p:txBody>
      </p:sp>
      <p:sp>
        <p:nvSpPr>
          <p:cNvPr id="135" name="文本框 21">
            <a:extLst>
              <a:ext uri="{FF2B5EF4-FFF2-40B4-BE49-F238E27FC236}">
                <a16:creationId xmlns:a16="http://schemas.microsoft.com/office/drawing/2014/main" id="{52550EB0-750E-AC4A-BF3C-9588991AA4C7}"/>
              </a:ext>
            </a:extLst>
          </p:cNvPr>
          <p:cNvSpPr txBox="1"/>
          <p:nvPr/>
        </p:nvSpPr>
        <p:spPr>
          <a:xfrm>
            <a:off x="8454855" y="2074092"/>
            <a:ext cx="2706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After</a:t>
            </a:r>
            <a:r>
              <a:rPr lang="zh-CN" altLang="en-US" sz="1400" dirty="0"/>
              <a:t> </a:t>
            </a:r>
            <a:r>
              <a:rPr lang="en-US" altLang="zh-CN" sz="1400" dirty="0"/>
              <a:t>finishing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main</a:t>
            </a:r>
            <a:r>
              <a:rPr lang="zh-CN" altLang="en-US" sz="1400" dirty="0"/>
              <a:t> </a:t>
            </a:r>
            <a:r>
              <a:rPr lang="en-US" altLang="zh-CN" sz="1400" dirty="0"/>
              <a:t>page</a:t>
            </a:r>
            <a:r>
              <a:rPr lang="zh-CN" altLang="en-US" sz="1400" dirty="0"/>
              <a:t> </a:t>
            </a:r>
            <a:r>
              <a:rPr lang="en-US" altLang="zh-CN" sz="1400" dirty="0"/>
              <a:t>crawler</a:t>
            </a:r>
            <a:r>
              <a:rPr lang="zh-CN" altLang="en-US" sz="1400" dirty="0"/>
              <a:t> </a:t>
            </a:r>
            <a:r>
              <a:rPr lang="en-US" altLang="zh-CN" sz="1400" dirty="0"/>
              <a:t>task, worker will be assigned to crawler detailed discounted</a:t>
            </a:r>
            <a:r>
              <a:rPr lang="zh-CN" altLang="en-US" sz="1400" dirty="0"/>
              <a:t> </a:t>
            </a:r>
            <a:r>
              <a:rPr lang="en-US" altLang="zh-CN" sz="1400" dirty="0"/>
              <a:t>product information</a:t>
            </a:r>
            <a:endParaRPr lang="zh-CN" altLang="en-US" sz="1400" dirty="0"/>
          </a:p>
        </p:txBody>
      </p:sp>
      <p:sp>
        <p:nvSpPr>
          <p:cNvPr id="136" name="椭圆 16">
            <a:extLst>
              <a:ext uri="{FF2B5EF4-FFF2-40B4-BE49-F238E27FC236}">
                <a16:creationId xmlns:a16="http://schemas.microsoft.com/office/drawing/2014/main" id="{531A6B1E-F5C7-DB4F-8977-F35054A53730}"/>
              </a:ext>
            </a:extLst>
          </p:cNvPr>
          <p:cNvSpPr/>
          <p:nvPr/>
        </p:nvSpPr>
        <p:spPr>
          <a:xfrm>
            <a:off x="-1168218" y="-1323908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7">
            <a:extLst>
              <a:ext uri="{FF2B5EF4-FFF2-40B4-BE49-F238E27FC236}">
                <a16:creationId xmlns:a16="http://schemas.microsoft.com/office/drawing/2014/main" id="{E04D96CA-6EC9-1648-B736-EF90F066E916}"/>
              </a:ext>
            </a:extLst>
          </p:cNvPr>
          <p:cNvSpPr/>
          <p:nvPr/>
        </p:nvSpPr>
        <p:spPr>
          <a:xfrm>
            <a:off x="463052" y="405313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9">
            <a:extLst>
              <a:ext uri="{FF2B5EF4-FFF2-40B4-BE49-F238E27FC236}">
                <a16:creationId xmlns:a16="http://schemas.microsoft.com/office/drawing/2014/main" id="{DC24E866-96B6-1E46-A152-386BB169CCBA}"/>
              </a:ext>
            </a:extLst>
          </p:cNvPr>
          <p:cNvSpPr/>
          <p:nvPr/>
        </p:nvSpPr>
        <p:spPr>
          <a:xfrm>
            <a:off x="1401963" y="576326"/>
            <a:ext cx="30572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Actor and Task Structure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687BED-172B-A743-B81B-E27556F52362}"/>
              </a:ext>
            </a:extLst>
          </p:cNvPr>
          <p:cNvGrpSpPr/>
          <p:nvPr/>
        </p:nvGrpSpPr>
        <p:grpSpPr>
          <a:xfrm>
            <a:off x="443097" y="5678833"/>
            <a:ext cx="2438162" cy="400110"/>
            <a:chOff x="683469" y="5828116"/>
            <a:chExt cx="2438162" cy="400110"/>
          </a:xfrm>
        </p:grpSpPr>
        <p:sp>
          <p:nvSpPr>
            <p:cNvPr id="82" name="圆角矩形 17">
              <a:extLst>
                <a:ext uri="{FF2B5EF4-FFF2-40B4-BE49-F238E27FC236}">
                  <a16:creationId xmlns:a16="http://schemas.microsoft.com/office/drawing/2014/main" id="{CA83E3CD-58BA-0F47-9B46-7B809FE2563F}"/>
                </a:ext>
              </a:extLst>
            </p:cNvPr>
            <p:cNvSpPr/>
            <p:nvPr/>
          </p:nvSpPr>
          <p:spPr>
            <a:xfrm>
              <a:off x="686348" y="5828116"/>
              <a:ext cx="2435283" cy="4001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文本框 27">
              <a:extLst>
                <a:ext uri="{FF2B5EF4-FFF2-40B4-BE49-F238E27FC236}">
                  <a16:creationId xmlns:a16="http://schemas.microsoft.com/office/drawing/2014/main" id="{8C0113AB-4CDD-B64B-B265-A7929DC689A9}"/>
                </a:ext>
              </a:extLst>
            </p:cNvPr>
            <p:cNvSpPr txBox="1"/>
            <p:nvPr/>
          </p:nvSpPr>
          <p:spPr>
            <a:xfrm>
              <a:off x="683469" y="5832859"/>
              <a:ext cx="2435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b="1" dirty="0">
                  <a:solidFill>
                    <a:srgbClr val="48A2A0"/>
                  </a:solidFill>
                </a:rPr>
                <a:t>Scheduler : every 5 mins</a:t>
              </a:r>
              <a:endParaRPr lang="zh-CN" altLang="en-US" sz="1600" b="1" dirty="0">
                <a:solidFill>
                  <a:srgbClr val="48A2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879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3">
            <a:extLst>
              <a:ext uri="{FF2B5EF4-FFF2-40B4-BE49-F238E27FC236}">
                <a16:creationId xmlns:a16="http://schemas.microsoft.com/office/drawing/2014/main" id="{ACCA5D56-D42F-3542-82B2-7D51CBB0151A}"/>
              </a:ext>
            </a:extLst>
          </p:cNvPr>
          <p:cNvSpPr/>
          <p:nvPr/>
        </p:nvSpPr>
        <p:spPr>
          <a:xfrm rot="13485557" flipH="1" flipV="1">
            <a:off x="8093090" y="2995334"/>
            <a:ext cx="1937457" cy="189364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1638300 w 2286000"/>
              <a:gd name="connsiteY2" fmla="*/ 2286000 h 2286000"/>
              <a:gd name="connsiteX3" fmla="*/ 0 w 2286000"/>
              <a:gd name="connsiteY3" fmla="*/ 6477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cubicBezTo>
                  <a:pt x="1262523" y="0"/>
                  <a:pt x="2286000" y="1023477"/>
                  <a:pt x="2286000" y="2286000"/>
                </a:cubicBezTo>
                <a:lnTo>
                  <a:pt x="1638300" y="2286000"/>
                </a:lnTo>
                <a:cubicBezTo>
                  <a:pt x="1638300" y="1381192"/>
                  <a:pt x="904808" y="647700"/>
                  <a:pt x="0" y="647700"/>
                </a:cubicBez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41985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Structure &amp; Spark Processing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1AAA5-6708-F94B-8657-9CEC62CA9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93"/>
          <a:stretch/>
        </p:blipFill>
        <p:spPr>
          <a:xfrm>
            <a:off x="512510" y="1173386"/>
            <a:ext cx="8107056" cy="2711906"/>
          </a:xfrm>
          <a:prstGeom prst="rect">
            <a:avLst/>
          </a:prstGeom>
        </p:spPr>
      </p:pic>
      <p:pic>
        <p:nvPicPr>
          <p:cNvPr id="19" name="Picture 18" descr="A close up of a newspaper&#13;&#10;&#13;&#10;Description automatically generated">
            <a:extLst>
              <a:ext uri="{FF2B5EF4-FFF2-40B4-BE49-F238E27FC236}">
                <a16:creationId xmlns:a16="http://schemas.microsoft.com/office/drawing/2014/main" id="{7533D8E9-A53D-FB46-BBD2-0FB3F5A5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87" y="3961741"/>
            <a:ext cx="8134379" cy="271190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6E9B64F-2E63-D548-B4FB-A5CFB25CDA9F}"/>
              </a:ext>
            </a:extLst>
          </p:cNvPr>
          <p:cNvGrpSpPr/>
          <p:nvPr/>
        </p:nvGrpSpPr>
        <p:grpSpPr>
          <a:xfrm>
            <a:off x="7981086" y="448348"/>
            <a:ext cx="2435283" cy="400110"/>
            <a:chOff x="686348" y="5828116"/>
            <a:chExt cx="2435283" cy="400110"/>
          </a:xfrm>
        </p:grpSpPr>
        <p:sp>
          <p:nvSpPr>
            <p:cNvPr id="22" name="圆角矩形 17">
              <a:extLst>
                <a:ext uri="{FF2B5EF4-FFF2-40B4-BE49-F238E27FC236}">
                  <a16:creationId xmlns:a16="http://schemas.microsoft.com/office/drawing/2014/main" id="{15DEA530-B2CB-F644-B9CA-C343B2FECFBB}"/>
                </a:ext>
              </a:extLst>
            </p:cNvPr>
            <p:cNvSpPr/>
            <p:nvPr/>
          </p:nvSpPr>
          <p:spPr>
            <a:xfrm>
              <a:off x="686348" y="5828116"/>
              <a:ext cx="2435283" cy="4001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7">
              <a:extLst>
                <a:ext uri="{FF2B5EF4-FFF2-40B4-BE49-F238E27FC236}">
                  <a16:creationId xmlns:a16="http://schemas.microsoft.com/office/drawing/2014/main" id="{1175F719-D971-224D-9895-FC1670B0B502}"/>
                </a:ext>
              </a:extLst>
            </p:cNvPr>
            <p:cNvSpPr txBox="1"/>
            <p:nvPr/>
          </p:nvSpPr>
          <p:spPr>
            <a:xfrm>
              <a:off x="961262" y="5850083"/>
              <a:ext cx="1885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b="1" dirty="0">
                  <a:solidFill>
                    <a:srgbClr val="48A2A0"/>
                  </a:solidFill>
                </a:rPr>
                <a:t>Data</a:t>
              </a:r>
              <a:r>
                <a:rPr lang="zh-CN" altLang="en-US" sz="1600" b="1" dirty="0">
                  <a:solidFill>
                    <a:srgbClr val="48A2A0"/>
                  </a:solidFill>
                </a:rPr>
                <a:t> </a:t>
              </a:r>
              <a:r>
                <a:rPr lang="en-US" altLang="zh-CN" sz="1600" b="1" dirty="0">
                  <a:solidFill>
                    <a:srgbClr val="48A2A0"/>
                  </a:solidFill>
                </a:rPr>
                <a:t>Scale : 50101</a:t>
              </a:r>
              <a:endParaRPr lang="zh-CN" altLang="en-US" sz="1600" b="1" dirty="0">
                <a:solidFill>
                  <a:srgbClr val="48A2A0"/>
                </a:solidFill>
              </a:endParaRPr>
            </a:p>
          </p:txBody>
        </p:sp>
      </p:grpSp>
      <p:sp>
        <p:nvSpPr>
          <p:cNvPr id="25" name="文本框 40">
            <a:extLst>
              <a:ext uri="{FF2B5EF4-FFF2-40B4-BE49-F238E27FC236}">
                <a16:creationId xmlns:a16="http://schemas.microsoft.com/office/drawing/2014/main" id="{8FAA66D7-7127-4240-86B8-AABB58136E1F}"/>
              </a:ext>
            </a:extLst>
          </p:cNvPr>
          <p:cNvSpPr txBox="1"/>
          <p:nvPr/>
        </p:nvSpPr>
        <p:spPr>
          <a:xfrm>
            <a:off x="8670378" y="2198863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48A2A0"/>
                </a:solidFill>
              </a:rPr>
              <a:t>CSV File</a:t>
            </a:r>
          </a:p>
        </p:txBody>
      </p:sp>
      <p:sp>
        <p:nvSpPr>
          <p:cNvPr id="26" name="文本框 40">
            <a:extLst>
              <a:ext uri="{FF2B5EF4-FFF2-40B4-BE49-F238E27FC236}">
                <a16:creationId xmlns:a16="http://schemas.microsoft.com/office/drawing/2014/main" id="{FA97CB24-F452-A148-B69C-D6901538EB16}"/>
              </a:ext>
            </a:extLst>
          </p:cNvPr>
          <p:cNvSpPr txBox="1"/>
          <p:nvPr/>
        </p:nvSpPr>
        <p:spPr>
          <a:xfrm>
            <a:off x="8670378" y="5372219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48A2A0"/>
                </a:solidFill>
              </a:rPr>
              <a:t>Spark Data frame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3136906-908C-4B41-9FE4-EC6902E03E12}"/>
              </a:ext>
            </a:extLst>
          </p:cNvPr>
          <p:cNvGrpSpPr/>
          <p:nvPr/>
        </p:nvGrpSpPr>
        <p:grpSpPr>
          <a:xfrm>
            <a:off x="10079008" y="1829955"/>
            <a:ext cx="1802096" cy="3542264"/>
            <a:chOff x="9820268" y="2198863"/>
            <a:chExt cx="1802096" cy="3542264"/>
          </a:xfrm>
        </p:grpSpPr>
        <p:sp>
          <p:nvSpPr>
            <p:cNvPr id="27" name="矩形 7">
              <a:extLst>
                <a:ext uri="{FF2B5EF4-FFF2-40B4-BE49-F238E27FC236}">
                  <a16:creationId xmlns:a16="http://schemas.microsoft.com/office/drawing/2014/main" id="{29D2AEB2-EF8D-4848-8E19-2311ACB192BB}"/>
                </a:ext>
              </a:extLst>
            </p:cNvPr>
            <p:cNvSpPr/>
            <p:nvPr/>
          </p:nvSpPr>
          <p:spPr>
            <a:xfrm>
              <a:off x="9820268" y="2198863"/>
              <a:ext cx="1802096" cy="3511910"/>
            </a:xfrm>
            <a:prstGeom prst="rect">
              <a:avLst/>
            </a:prstGeom>
            <a:solidFill>
              <a:srgbClr val="6C92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9">
              <a:extLst>
                <a:ext uri="{FF2B5EF4-FFF2-40B4-BE49-F238E27FC236}">
                  <a16:creationId xmlns:a16="http://schemas.microsoft.com/office/drawing/2014/main" id="{10C826E8-379A-F84A-ABFC-872B862DEEDA}"/>
                </a:ext>
              </a:extLst>
            </p:cNvPr>
            <p:cNvSpPr/>
            <p:nvPr/>
          </p:nvSpPr>
          <p:spPr>
            <a:xfrm>
              <a:off x="9862025" y="2329284"/>
              <a:ext cx="170423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Al Nile" pitchFamily="2" charset="-78"/>
                  <a:cs typeface="Al Nile" pitchFamily="2" charset="-78"/>
                </a:rPr>
                <a:t>Operations :</a:t>
              </a:r>
              <a:endParaRPr lang="zh-CN" altLang="en-US" sz="2000" b="1" dirty="0">
                <a:solidFill>
                  <a:schemeClr val="bg1"/>
                </a:solidFill>
                <a:latin typeface="Al Nile" pitchFamily="2" charset="-78"/>
                <a:cs typeface="Al Nile" pitchFamily="2" charset="-78"/>
              </a:endParaRPr>
            </a:p>
          </p:txBody>
        </p:sp>
        <p:sp>
          <p:nvSpPr>
            <p:cNvPr id="29" name="文本框 8">
              <a:extLst>
                <a:ext uri="{FF2B5EF4-FFF2-40B4-BE49-F238E27FC236}">
                  <a16:creationId xmlns:a16="http://schemas.microsoft.com/office/drawing/2014/main" id="{51C1BCC2-6FAA-E642-8035-C39CCB4E4446}"/>
                </a:ext>
              </a:extLst>
            </p:cNvPr>
            <p:cNvSpPr txBox="1"/>
            <p:nvPr/>
          </p:nvSpPr>
          <p:spPr>
            <a:xfrm>
              <a:off x="10101070" y="2694139"/>
              <a:ext cx="1226144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Filter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Sort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Order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Select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Sum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Map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Reduce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Count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Distinct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Collect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Take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Limit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8388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PART 2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7415EF6A-2A6E-8B4E-B9BD-1F2807C4C085}"/>
              </a:ext>
            </a:extLst>
          </p:cNvPr>
          <p:cNvSpPr/>
          <p:nvPr/>
        </p:nvSpPr>
        <p:spPr>
          <a:xfrm>
            <a:off x="4660369" y="2860251"/>
            <a:ext cx="51892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/>
              <a:t>User Stories &amp; Unit Test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43643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80528" y="887384"/>
            <a:ext cx="3191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48A2A0"/>
                </a:solidFill>
              </a:rPr>
              <a:t>Search Most Popular Deal</a:t>
            </a:r>
            <a:endParaRPr lang="zh-CN" altLang="en-US" sz="2000" b="1" dirty="0">
              <a:solidFill>
                <a:srgbClr val="48A2A0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344023" y="448348"/>
            <a:ext cx="16017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Story 1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22A7FC-CFF1-0B41-8ECD-C8533AED44AA}"/>
              </a:ext>
            </a:extLst>
          </p:cNvPr>
          <p:cNvGrpSpPr/>
          <p:nvPr/>
        </p:nvGrpSpPr>
        <p:grpSpPr>
          <a:xfrm>
            <a:off x="595844" y="1461710"/>
            <a:ext cx="2877093" cy="584775"/>
            <a:chOff x="1007532" y="2286001"/>
            <a:chExt cx="2827866" cy="584775"/>
          </a:xfrm>
        </p:grpSpPr>
        <p:sp>
          <p:nvSpPr>
            <p:cNvPr id="3" name="圆角矩形 2"/>
            <p:cNvSpPr/>
            <p:nvPr/>
          </p:nvSpPr>
          <p:spPr>
            <a:xfrm>
              <a:off x="1007532" y="2286001"/>
              <a:ext cx="2827866" cy="406400"/>
            </a:xfrm>
            <a:prstGeom prst="roundRect">
              <a:avLst>
                <a:gd name="adj" fmla="val 50000"/>
              </a:avLst>
            </a:prstGeom>
            <a:solidFill>
              <a:srgbClr val="48A2A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26">
              <a:extLst>
                <a:ext uri="{FF2B5EF4-FFF2-40B4-BE49-F238E27FC236}">
                  <a16:creationId xmlns:a16="http://schemas.microsoft.com/office/drawing/2014/main" id="{9A77DF6D-BA08-2441-96E5-2072DE35CC77}"/>
                </a:ext>
              </a:extLst>
            </p:cNvPr>
            <p:cNvSpPr txBox="1"/>
            <p:nvPr/>
          </p:nvSpPr>
          <p:spPr>
            <a:xfrm>
              <a:off x="1007532" y="2286001"/>
              <a:ext cx="2827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cs typeface="Al Bayan" pitchFamily="2" charset="-78"/>
                </a:rPr>
                <a:t>Select Category and Matrix</a:t>
              </a:r>
              <a:endParaRPr lang="zh-CN" altLang="en-US" sz="1600" b="1" dirty="0">
                <a:solidFill>
                  <a:schemeClr val="bg1"/>
                </a:solidFill>
                <a:cs typeface="Al Bayan" pitchFamily="2" charset="-78"/>
              </a:endParaRPr>
            </a:p>
          </p:txBody>
        </p:sp>
      </p:grpSp>
      <p:pic>
        <p:nvPicPr>
          <p:cNvPr id="41" name="Picture 4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99EC168-7398-3244-A1DE-4F15DA270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7" y="2070015"/>
            <a:ext cx="3246620" cy="2552785"/>
          </a:xfrm>
          <a:prstGeom prst="rect">
            <a:avLst/>
          </a:prstGeom>
        </p:spPr>
      </p:pic>
      <p:pic>
        <p:nvPicPr>
          <p:cNvPr id="43" name="Picture 4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4899429-7A43-5542-8636-814FA20CF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1" y="2070015"/>
            <a:ext cx="7671856" cy="444508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E6A5A9B-F082-AA4A-ABF2-586AA2842FEB}"/>
              </a:ext>
            </a:extLst>
          </p:cNvPr>
          <p:cNvGrpSpPr/>
          <p:nvPr/>
        </p:nvGrpSpPr>
        <p:grpSpPr>
          <a:xfrm>
            <a:off x="4685652" y="1461710"/>
            <a:ext cx="6149154" cy="406400"/>
            <a:chOff x="5970003" y="1694876"/>
            <a:chExt cx="5741351" cy="406400"/>
          </a:xfrm>
        </p:grpSpPr>
        <p:sp>
          <p:nvSpPr>
            <p:cNvPr id="15" name="圆角矩形 14"/>
            <p:cNvSpPr/>
            <p:nvPr/>
          </p:nvSpPr>
          <p:spPr>
            <a:xfrm>
              <a:off x="5970003" y="1694876"/>
              <a:ext cx="5741351" cy="406400"/>
            </a:xfrm>
            <a:prstGeom prst="roundRect">
              <a:avLst>
                <a:gd name="adj" fmla="val 50000"/>
              </a:avLst>
            </a:prstGeom>
            <a:solidFill>
              <a:srgbClr val="6C92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26">
              <a:extLst>
                <a:ext uri="{FF2B5EF4-FFF2-40B4-BE49-F238E27FC236}">
                  <a16:creationId xmlns:a16="http://schemas.microsoft.com/office/drawing/2014/main" id="{5B51062A-D787-9A43-A9DC-904E2C9452AE}"/>
                </a:ext>
              </a:extLst>
            </p:cNvPr>
            <p:cNvSpPr txBox="1"/>
            <p:nvPr/>
          </p:nvSpPr>
          <p:spPr>
            <a:xfrm>
              <a:off x="5970003" y="1701629"/>
              <a:ext cx="5741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cs typeface="Al Bayan" pitchFamily="2" charset="-78"/>
                </a:rPr>
                <a:t>Get</a:t>
              </a:r>
              <a:r>
                <a:rPr lang="zh-CN" altLang="en-US" sz="1600" b="1" dirty="0">
                  <a:solidFill>
                    <a:schemeClr val="bg1"/>
                  </a:solidFill>
                  <a:cs typeface="Al Bayan" pitchFamily="2" charset="-78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cs typeface="Al Bayan" pitchFamily="2" charset="-78"/>
                </a:rPr>
                <a:t>Top 10 Deals Description and Platform sorted by matrix</a:t>
              </a:r>
              <a:endParaRPr lang="zh-CN" altLang="en-US" sz="1600" b="1" dirty="0">
                <a:solidFill>
                  <a:schemeClr val="bg1"/>
                </a:solidFill>
                <a:cs typeface="Al Bayan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0219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44023" y="900309"/>
            <a:ext cx="3332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48A2A0"/>
                </a:solidFill>
              </a:rPr>
              <a:t>Search Discounted Product</a:t>
            </a:r>
            <a:endParaRPr lang="zh-CN" altLang="en-US" sz="2000" b="1" dirty="0">
              <a:solidFill>
                <a:srgbClr val="48A2A0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344023" y="448348"/>
            <a:ext cx="16017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Story 2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22A7FC-CFF1-0B41-8ECD-C8533AED44AA}"/>
              </a:ext>
            </a:extLst>
          </p:cNvPr>
          <p:cNvGrpSpPr/>
          <p:nvPr/>
        </p:nvGrpSpPr>
        <p:grpSpPr>
          <a:xfrm>
            <a:off x="584543" y="1504653"/>
            <a:ext cx="3140259" cy="400110"/>
            <a:chOff x="1007532" y="2286001"/>
            <a:chExt cx="2827866" cy="406400"/>
          </a:xfrm>
        </p:grpSpPr>
        <p:sp>
          <p:nvSpPr>
            <p:cNvPr id="3" name="圆角矩形 2"/>
            <p:cNvSpPr/>
            <p:nvPr/>
          </p:nvSpPr>
          <p:spPr>
            <a:xfrm>
              <a:off x="1007532" y="2286001"/>
              <a:ext cx="2827866" cy="406400"/>
            </a:xfrm>
            <a:prstGeom prst="roundRect">
              <a:avLst>
                <a:gd name="adj" fmla="val 50000"/>
              </a:avLst>
            </a:prstGeom>
            <a:solidFill>
              <a:srgbClr val="48A2A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26">
              <a:extLst>
                <a:ext uri="{FF2B5EF4-FFF2-40B4-BE49-F238E27FC236}">
                  <a16:creationId xmlns:a16="http://schemas.microsoft.com/office/drawing/2014/main" id="{9A77DF6D-BA08-2441-96E5-2072DE35CC77}"/>
                </a:ext>
              </a:extLst>
            </p:cNvPr>
            <p:cNvSpPr txBox="1"/>
            <p:nvPr/>
          </p:nvSpPr>
          <p:spPr>
            <a:xfrm>
              <a:off x="1007532" y="2286001"/>
              <a:ext cx="2827866" cy="19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cs typeface="Al Bayan" pitchFamily="2" charset="-78"/>
                </a:rPr>
                <a:t>Select Keyword</a:t>
              </a:r>
              <a:r>
                <a:rPr lang="zh-CN" altLang="en-US" sz="1600" b="1" dirty="0">
                  <a:solidFill>
                    <a:schemeClr val="bg1"/>
                  </a:solidFill>
                  <a:cs typeface="Al Bayan" pitchFamily="2" charset="-78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cs typeface="Al Bayan" pitchFamily="2" charset="-78"/>
                </a:rPr>
                <a:t>&amp;</a:t>
              </a:r>
              <a:r>
                <a:rPr lang="zh-CN" altLang="en-US" sz="1600" b="1" dirty="0">
                  <a:solidFill>
                    <a:schemeClr val="bg1"/>
                  </a:solidFill>
                  <a:cs typeface="Al Bayan" pitchFamily="2" charset="-78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cs typeface="Al Bayan" pitchFamily="2" charset="-78"/>
                </a:rPr>
                <a:t>Category</a:t>
              </a:r>
              <a:endParaRPr lang="zh-CN" altLang="en-US" sz="1600" b="1" dirty="0">
                <a:solidFill>
                  <a:schemeClr val="bg1"/>
                </a:solidFill>
                <a:cs typeface="Al Bayan" pitchFamily="2" charset="-78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E6A5A9B-F082-AA4A-ABF2-586AA2842FEB}"/>
              </a:ext>
            </a:extLst>
          </p:cNvPr>
          <p:cNvGrpSpPr/>
          <p:nvPr/>
        </p:nvGrpSpPr>
        <p:grpSpPr>
          <a:xfrm>
            <a:off x="4795173" y="1493089"/>
            <a:ext cx="5713153" cy="438806"/>
            <a:chOff x="5970003" y="1694876"/>
            <a:chExt cx="2714022" cy="689804"/>
          </a:xfrm>
        </p:grpSpPr>
        <p:sp>
          <p:nvSpPr>
            <p:cNvPr id="15" name="圆角矩形 14"/>
            <p:cNvSpPr/>
            <p:nvPr/>
          </p:nvSpPr>
          <p:spPr>
            <a:xfrm>
              <a:off x="5970003" y="1694876"/>
              <a:ext cx="2714022" cy="689804"/>
            </a:xfrm>
            <a:prstGeom prst="roundRect">
              <a:avLst>
                <a:gd name="adj" fmla="val 50000"/>
              </a:avLst>
            </a:prstGeom>
            <a:solidFill>
              <a:srgbClr val="6C92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26">
              <a:extLst>
                <a:ext uri="{FF2B5EF4-FFF2-40B4-BE49-F238E27FC236}">
                  <a16:creationId xmlns:a16="http://schemas.microsoft.com/office/drawing/2014/main" id="{5B51062A-D787-9A43-A9DC-904E2C9452AE}"/>
                </a:ext>
              </a:extLst>
            </p:cNvPr>
            <p:cNvSpPr txBox="1"/>
            <p:nvPr/>
          </p:nvSpPr>
          <p:spPr>
            <a:xfrm>
              <a:off x="6014931" y="1747390"/>
              <a:ext cx="2624166" cy="532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cs typeface="Al Bayan" pitchFamily="2" charset="-78"/>
                </a:rPr>
                <a:t>Get</a:t>
              </a:r>
              <a:r>
                <a:rPr lang="zh-CN" altLang="en-US" sz="1600" b="1" dirty="0">
                  <a:solidFill>
                    <a:schemeClr val="bg1"/>
                  </a:solidFill>
                  <a:cs typeface="Al Bayan" pitchFamily="2" charset="-78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cs typeface="Al Bayan" pitchFamily="2" charset="-78"/>
                </a:rPr>
                <a:t>All Discounted Products Contains Keyword</a:t>
              </a:r>
              <a:endParaRPr lang="zh-CN" altLang="en-US" sz="1600" b="1" dirty="0">
                <a:solidFill>
                  <a:schemeClr val="bg1"/>
                </a:solidFill>
                <a:cs typeface="Al Bayan" pitchFamily="2" charset="-78"/>
              </a:endParaRPr>
            </a:p>
          </p:txBody>
        </p:sp>
      </p:grp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BFFD24D-79D1-404D-9A96-EB5E189FC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2108997"/>
            <a:ext cx="7302500" cy="4313270"/>
          </a:xfrm>
          <a:prstGeom prst="rect">
            <a:avLst/>
          </a:prstGeom>
        </p:spPr>
      </p:pic>
      <p:pic>
        <p:nvPicPr>
          <p:cNvPr id="28" name="Picture 2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85CCDE3-525A-8340-A616-1008B42E3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4" y="2108997"/>
            <a:ext cx="2984155" cy="26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05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2630</TotalTime>
  <Words>389</Words>
  <Application>Microsoft Macintosh PowerPoint</Application>
  <PresentationFormat>Widescreen</PresentationFormat>
  <Paragraphs>112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Al Nile</vt:lpstr>
      <vt:lpstr>等线</vt:lpstr>
      <vt:lpstr>Gotham Rounded Medium</vt:lpstr>
      <vt:lpstr>Arial Unicode MS</vt:lpstr>
      <vt:lpstr>Arial</vt:lpstr>
      <vt:lpstr>等线 Light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江杰</dc:creator>
  <cp:lastModifiedBy>chenxysissi@gmail.com</cp:lastModifiedBy>
  <cp:revision>77</cp:revision>
  <dcterms:created xsi:type="dcterms:W3CDTF">2016-01-19T08:46:18Z</dcterms:created>
  <dcterms:modified xsi:type="dcterms:W3CDTF">2018-12-14T22:21:42Z</dcterms:modified>
</cp:coreProperties>
</file>